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1"/>
  </p:sldMasterIdLst>
  <p:notesMasterIdLst>
    <p:notesMasterId r:id="rId3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81" r:id="rId23"/>
    <p:sldId id="278" r:id="rId24"/>
    <p:sldId id="279" r:id="rId25"/>
    <p:sldId id="280" r:id="rId26"/>
    <p:sldId id="282" r:id="rId27"/>
    <p:sldId id="283" r:id="rId28"/>
    <p:sldId id="284" r:id="rId29"/>
    <p:sldId id="285" r:id="rId30"/>
    <p:sldId id="286" r:id="rId31"/>
    <p:sldId id="287" r:id="rId32"/>
    <p:sldId id="288" r:id="rId33"/>
    <p:sldId id="289" r:id="rId34"/>
    <p:sldId id="2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518204-832C-470D-A5D2-1292686A047D}" type="datetimeFigureOut">
              <a:rPr lang="en-US" smtClean="0"/>
              <a:t>1/28/2019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1A29C8-68B3-484A-A95E-B717E7A4C20C}" type="slidenum">
              <a:rPr lang="en-US" smtClean="0"/>
              <a:t>‹#›</a:t>
            </a:fld>
            <a:endParaRPr lang="en-US"/>
          </a:p>
        </p:txBody>
      </p:sp>
    </p:spTree>
    <p:extLst>
      <p:ext uri="{BB962C8B-B14F-4D97-AF65-F5344CB8AC3E}">
        <p14:creationId xmlns:p14="http://schemas.microsoft.com/office/powerpoint/2010/main" val="4123839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1A29C8-68B3-484A-A95E-B717E7A4C20C}" type="slidenum">
              <a:rPr lang="en-US" smtClean="0"/>
              <a:t>12</a:t>
            </a:fld>
            <a:endParaRPr lang="en-US"/>
          </a:p>
        </p:txBody>
      </p:sp>
    </p:spTree>
    <p:extLst>
      <p:ext uri="{BB962C8B-B14F-4D97-AF65-F5344CB8AC3E}">
        <p14:creationId xmlns:p14="http://schemas.microsoft.com/office/powerpoint/2010/main" val="1432450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s-ES" altLang="en-US"/>
          </a:p>
        </p:txBody>
      </p:sp>
      <p:sp>
        <p:nvSpPr>
          <p:cNvPr id="5" name="Footer Placeholder 4"/>
          <p:cNvSpPr>
            <a:spLocks noGrp="1"/>
          </p:cNvSpPr>
          <p:nvPr>
            <p:ph type="ftr" sz="quarter" idx="11"/>
          </p:nvPr>
        </p:nvSpPr>
        <p:spPr/>
        <p:txBody>
          <a:bodyPr/>
          <a:lstStyle>
            <a:lvl1pPr>
              <a:defRPr/>
            </a:lvl1pPr>
          </a:lstStyle>
          <a:p>
            <a:endParaRPr lang="es-ES" altLang="en-US"/>
          </a:p>
        </p:txBody>
      </p:sp>
      <p:sp>
        <p:nvSpPr>
          <p:cNvPr id="6" name="Slide Number Placeholder 5"/>
          <p:cNvSpPr>
            <a:spLocks noGrp="1"/>
          </p:cNvSpPr>
          <p:nvPr>
            <p:ph type="sldNum" sz="quarter" idx="12"/>
          </p:nvPr>
        </p:nvSpPr>
        <p:spPr/>
        <p:txBody>
          <a:bodyPr/>
          <a:lstStyle>
            <a:lvl1pPr>
              <a:defRPr/>
            </a:lvl1pPr>
          </a:lstStyle>
          <a:p>
            <a:fld id="{B1361780-EABD-4977-B9FE-25F198B9A501}" type="slidenum">
              <a:rPr lang="es-ES" altLang="en-US" smtClean="0"/>
              <a:pPr/>
              <a:t>‹#›</a:t>
            </a:fld>
            <a:endParaRPr lang="es-ES" altLang="en-US"/>
          </a:p>
        </p:txBody>
      </p:sp>
    </p:spTree>
    <p:extLst>
      <p:ext uri="{BB962C8B-B14F-4D97-AF65-F5344CB8AC3E}">
        <p14:creationId xmlns:p14="http://schemas.microsoft.com/office/powerpoint/2010/main" val="108798931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C9B4FA26-C29A-4470-8DD9-5DA3AC11D30F}" type="datetimeFigureOut">
              <a:rPr lang="en-US" smtClean="0"/>
              <a:t>1/27/2019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DCF143C-BFB2-4589-A7DF-C1300B504C41}" type="slidenum">
              <a:rPr lang="en-US" smtClean="0"/>
              <a:t>‹#›</a:t>
            </a:fld>
            <a:endParaRPr lang="en-US"/>
          </a:p>
        </p:txBody>
      </p:sp>
    </p:spTree>
    <p:extLst>
      <p:ext uri="{BB962C8B-B14F-4D97-AF65-F5344CB8AC3E}">
        <p14:creationId xmlns:p14="http://schemas.microsoft.com/office/powerpoint/2010/main" val="1468801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C9B4FA26-C29A-4470-8DD9-5DA3AC11D30F}" type="datetimeFigureOut">
              <a:rPr lang="en-US" smtClean="0"/>
              <a:t>1/27/2019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DCF143C-BFB2-4589-A7DF-C1300B504C41}" type="slidenum">
              <a:rPr lang="en-US" smtClean="0"/>
              <a:t>‹#›</a:t>
            </a:fld>
            <a:endParaRPr lang="en-US"/>
          </a:p>
        </p:txBody>
      </p:sp>
    </p:spTree>
    <p:extLst>
      <p:ext uri="{BB962C8B-B14F-4D97-AF65-F5344CB8AC3E}">
        <p14:creationId xmlns:p14="http://schemas.microsoft.com/office/powerpoint/2010/main" val="397014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s-ES" altLang="en-US"/>
          </a:p>
        </p:txBody>
      </p:sp>
      <p:sp>
        <p:nvSpPr>
          <p:cNvPr id="5" name="Footer Placeholder 4"/>
          <p:cNvSpPr>
            <a:spLocks noGrp="1"/>
          </p:cNvSpPr>
          <p:nvPr>
            <p:ph type="ftr" sz="quarter" idx="11"/>
          </p:nvPr>
        </p:nvSpPr>
        <p:spPr/>
        <p:txBody>
          <a:bodyPr/>
          <a:lstStyle>
            <a:lvl1pPr>
              <a:defRPr/>
            </a:lvl1pPr>
          </a:lstStyle>
          <a:p>
            <a:endParaRPr lang="es-ES" altLang="en-US"/>
          </a:p>
        </p:txBody>
      </p:sp>
      <p:sp>
        <p:nvSpPr>
          <p:cNvPr id="6" name="Slide Number Placeholder 5"/>
          <p:cNvSpPr>
            <a:spLocks noGrp="1"/>
          </p:cNvSpPr>
          <p:nvPr>
            <p:ph type="sldNum" sz="quarter" idx="12"/>
          </p:nvPr>
        </p:nvSpPr>
        <p:spPr/>
        <p:txBody>
          <a:bodyPr/>
          <a:lstStyle>
            <a:lvl1pPr>
              <a:defRPr/>
            </a:lvl1pPr>
          </a:lstStyle>
          <a:p>
            <a:fld id="{B666D6A8-E53F-4FD1-818C-C1AE53772801}" type="slidenum">
              <a:rPr lang="es-ES" altLang="en-US" smtClean="0"/>
              <a:pPr/>
              <a:t>‹#›</a:t>
            </a:fld>
            <a:endParaRPr lang="es-ES" altLang="en-US"/>
          </a:p>
        </p:txBody>
      </p:sp>
    </p:spTree>
    <p:extLst>
      <p:ext uri="{BB962C8B-B14F-4D97-AF65-F5344CB8AC3E}">
        <p14:creationId xmlns:p14="http://schemas.microsoft.com/office/powerpoint/2010/main" val="2993183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fld id="{C9B4FA26-C29A-4470-8DD9-5DA3AC11D30F}" type="datetimeFigureOut">
              <a:rPr lang="en-US" smtClean="0"/>
              <a:t>1/27/2019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DCF143C-BFB2-4589-A7DF-C1300B504C41}" type="slidenum">
              <a:rPr lang="en-US" smtClean="0"/>
              <a:t>‹#›</a:t>
            </a:fld>
            <a:endParaRPr lang="en-US"/>
          </a:p>
        </p:txBody>
      </p:sp>
    </p:spTree>
    <p:extLst>
      <p:ext uri="{BB962C8B-B14F-4D97-AF65-F5344CB8AC3E}">
        <p14:creationId xmlns:p14="http://schemas.microsoft.com/office/powerpoint/2010/main" val="10966700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C9B4FA26-C29A-4470-8DD9-5DA3AC11D30F}" type="datetimeFigureOut">
              <a:rPr lang="en-US" smtClean="0"/>
              <a:t>1/27/2019</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DCF143C-BFB2-4589-A7DF-C1300B504C41}" type="slidenum">
              <a:rPr lang="en-US" smtClean="0"/>
              <a:t>‹#›</a:t>
            </a:fld>
            <a:endParaRPr lang="en-US"/>
          </a:p>
        </p:txBody>
      </p:sp>
    </p:spTree>
    <p:extLst>
      <p:ext uri="{BB962C8B-B14F-4D97-AF65-F5344CB8AC3E}">
        <p14:creationId xmlns:p14="http://schemas.microsoft.com/office/powerpoint/2010/main" val="7970327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C9B4FA26-C29A-4470-8DD9-5DA3AC11D30F}" type="datetimeFigureOut">
              <a:rPr lang="en-US" smtClean="0"/>
              <a:t>1/27/2019</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4DCF143C-BFB2-4589-A7DF-C1300B504C41}" type="slidenum">
              <a:rPr lang="en-US" smtClean="0"/>
              <a:t>‹#›</a:t>
            </a:fld>
            <a:endParaRPr lang="en-US"/>
          </a:p>
        </p:txBody>
      </p:sp>
    </p:spTree>
    <p:extLst>
      <p:ext uri="{BB962C8B-B14F-4D97-AF65-F5344CB8AC3E}">
        <p14:creationId xmlns:p14="http://schemas.microsoft.com/office/powerpoint/2010/main" val="318933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C9B4FA26-C29A-4470-8DD9-5DA3AC11D30F}" type="datetimeFigureOut">
              <a:rPr lang="en-US" smtClean="0"/>
              <a:t>1/27/2019</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4DCF143C-BFB2-4589-A7DF-C1300B504C41}" type="slidenum">
              <a:rPr lang="en-US" smtClean="0"/>
              <a:t>‹#›</a:t>
            </a:fld>
            <a:endParaRPr lang="en-US"/>
          </a:p>
        </p:txBody>
      </p:sp>
    </p:spTree>
    <p:extLst>
      <p:ext uri="{BB962C8B-B14F-4D97-AF65-F5344CB8AC3E}">
        <p14:creationId xmlns:p14="http://schemas.microsoft.com/office/powerpoint/2010/main" val="26975888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C9B4FA26-C29A-4470-8DD9-5DA3AC11D30F}" type="datetimeFigureOut">
              <a:rPr lang="en-US" smtClean="0"/>
              <a:t>1/27/2019</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4DCF143C-BFB2-4589-A7DF-C1300B504C41}" type="slidenum">
              <a:rPr lang="en-US" smtClean="0"/>
              <a:t>‹#›</a:t>
            </a:fld>
            <a:endParaRPr lang="en-US"/>
          </a:p>
        </p:txBody>
      </p:sp>
    </p:spTree>
    <p:extLst>
      <p:ext uri="{BB962C8B-B14F-4D97-AF65-F5344CB8AC3E}">
        <p14:creationId xmlns:p14="http://schemas.microsoft.com/office/powerpoint/2010/main" val="35735929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fld id="{C9B4FA26-C29A-4470-8DD9-5DA3AC11D30F}" type="datetimeFigureOut">
              <a:rPr lang="en-US" smtClean="0"/>
              <a:t>1/27/2019</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DCF143C-BFB2-4589-A7DF-C1300B504C41}" type="slidenum">
              <a:rPr lang="en-US" smtClean="0"/>
              <a:t>‹#›</a:t>
            </a:fld>
            <a:endParaRPr lang="en-US"/>
          </a:p>
        </p:txBody>
      </p:sp>
    </p:spTree>
    <p:extLst>
      <p:ext uri="{BB962C8B-B14F-4D97-AF65-F5344CB8AC3E}">
        <p14:creationId xmlns:p14="http://schemas.microsoft.com/office/powerpoint/2010/main" val="2617171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fld id="{C9B4FA26-C29A-4470-8DD9-5DA3AC11D30F}" type="datetimeFigureOut">
              <a:rPr lang="en-US" smtClean="0"/>
              <a:t>1/27/2019</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DCF143C-BFB2-4589-A7DF-C1300B504C41}" type="slidenum">
              <a:rPr lang="en-US" smtClean="0"/>
              <a:t>‹#›</a:t>
            </a:fld>
            <a:endParaRPr lang="en-US"/>
          </a:p>
        </p:txBody>
      </p:sp>
    </p:spTree>
    <p:extLst>
      <p:ext uri="{BB962C8B-B14F-4D97-AF65-F5344CB8AC3E}">
        <p14:creationId xmlns:p14="http://schemas.microsoft.com/office/powerpoint/2010/main" val="1417885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smtClean="0"/>
              <a:t>Haga clic para cambiar el estilo de título	</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smtClean="0"/>
              <a:t>Haga clic para modificar el estilo de texto del patrón</a:t>
            </a:r>
          </a:p>
          <a:p>
            <a:pPr lvl="1"/>
            <a:r>
              <a:rPr lang="es-ES" altLang="en-US" smtClean="0"/>
              <a:t>Segundo nivel</a:t>
            </a:r>
          </a:p>
          <a:p>
            <a:pPr lvl="2"/>
            <a:r>
              <a:rPr lang="es-ES" altLang="en-US" smtClean="0"/>
              <a:t>Tercer nivel</a:t>
            </a:r>
          </a:p>
          <a:p>
            <a:pPr lvl="3"/>
            <a:r>
              <a:rPr lang="es-ES" altLang="en-US" smtClean="0"/>
              <a:t>Cuarto nivel</a:t>
            </a:r>
          </a:p>
          <a:p>
            <a:pPr lvl="4"/>
            <a:r>
              <a:rPr lang="es-ES" altLang="en-US" smtClean="0"/>
              <a:t>Quinto nivel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s-ES" alt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s-ES" alt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5CB34568-D07C-46F1-9A00-4428BAF15DBC}" type="slidenum">
              <a:rPr lang="es-ES" altLang="en-US" smtClean="0"/>
              <a:pPr/>
              <a:t>‹#›</a:t>
            </a:fld>
            <a:endParaRPr lang="es-ES" altLang="en-US"/>
          </a:p>
        </p:txBody>
      </p:sp>
    </p:spTree>
    <p:extLst>
      <p:ext uri="{BB962C8B-B14F-4D97-AF65-F5344CB8AC3E}">
        <p14:creationId xmlns:p14="http://schemas.microsoft.com/office/powerpoint/2010/main" val="363265594"/>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iming>
    <p:tnLst>
      <p:par>
        <p:cTn id="1" dur="indefinite" restart="never" nodeType="tmRoot"/>
      </p:par>
    </p:tnLst>
  </p:timing>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11.png"/><Relationship Id="rId4" Type="http://schemas.openxmlformats.org/officeDocument/2006/relationships/oleObject" Target="../embeddings/oleObject9.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23.v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25.v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oleObject" Target="../embeddings/oleObject3.bin"/><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oleObject" Target="../embeddings/oleObject5.bin"/><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11481"/>
            <a:ext cx="9144000" cy="2240280"/>
          </a:xfrm>
        </p:spPr>
        <p:txBody>
          <a:bodyPr/>
          <a:lstStyle/>
          <a:p>
            <a:r>
              <a:rPr lang="en-US" sz="5000" dirty="0" smtClean="0">
                <a:solidFill>
                  <a:srgbClr val="00B050"/>
                </a:solidFill>
              </a:rPr>
              <a:t>Welcome to</a:t>
            </a:r>
            <a:r>
              <a:rPr lang="en-US" sz="5000" dirty="0" smtClean="0"/>
              <a:t/>
            </a:r>
            <a:br>
              <a:rPr lang="en-US" sz="5000" dirty="0" smtClean="0"/>
            </a:br>
            <a:r>
              <a:rPr lang="en-US" sz="5000" dirty="0" smtClean="0"/>
              <a:t> </a:t>
            </a:r>
            <a:r>
              <a:rPr lang="en-US" sz="5000" dirty="0">
                <a:solidFill>
                  <a:schemeClr val="bg1"/>
                </a:solidFill>
              </a:rPr>
              <a:t>Online Blood Bank </a:t>
            </a:r>
            <a:r>
              <a:rPr lang="en-US" sz="5000" dirty="0">
                <a:solidFill>
                  <a:srgbClr val="FF0000"/>
                </a:solidFill>
              </a:rPr>
              <a:t>Management System</a:t>
            </a:r>
          </a:p>
        </p:txBody>
      </p:sp>
      <p:sp>
        <p:nvSpPr>
          <p:cNvPr id="3" name="Subtitle 2"/>
          <p:cNvSpPr>
            <a:spLocks noGrp="1"/>
          </p:cNvSpPr>
          <p:nvPr>
            <p:ph type="subTitle" idx="1"/>
          </p:nvPr>
        </p:nvSpPr>
        <p:spPr>
          <a:xfrm>
            <a:off x="466344" y="2825496"/>
            <a:ext cx="10735056" cy="2432304"/>
          </a:xfrm>
        </p:spPr>
        <p:txBody>
          <a:bodyPr/>
          <a:lstStyle/>
          <a:p>
            <a:r>
              <a:rPr lang="en-US" dirty="0"/>
              <a:t>This </a:t>
            </a:r>
            <a:r>
              <a:rPr lang="en-US" dirty="0" smtClean="0"/>
              <a:t>online Blood Bank management system </a:t>
            </a:r>
            <a:r>
              <a:rPr lang="en-US" dirty="0"/>
              <a:t>project </a:t>
            </a:r>
          </a:p>
          <a:p>
            <a:r>
              <a:rPr lang="en-US" dirty="0" smtClean="0"/>
              <a:t>Directed by: </a:t>
            </a:r>
            <a:r>
              <a:rPr lang="en-US" dirty="0" err="1"/>
              <a:t>Shantonu</a:t>
            </a:r>
            <a:r>
              <a:rPr lang="en-US" dirty="0"/>
              <a:t> Roy (</a:t>
            </a:r>
            <a:r>
              <a:rPr lang="en-US" dirty="0" err="1"/>
              <a:t>B.Sc</a:t>
            </a:r>
            <a:r>
              <a:rPr lang="en-US" dirty="0"/>
              <a:t> in CSE</a:t>
            </a:r>
            <a:r>
              <a:rPr lang="en-US" dirty="0" smtClean="0"/>
              <a:t>)</a:t>
            </a:r>
          </a:p>
          <a:p>
            <a:r>
              <a:rPr lang="en-US" dirty="0" smtClean="0"/>
              <a:t>Submitted </a:t>
            </a:r>
            <a:r>
              <a:rPr lang="en-US" dirty="0"/>
              <a:t>by: </a:t>
            </a:r>
            <a:r>
              <a:rPr lang="en-US" b="1" dirty="0" smtClean="0"/>
              <a:t>ABDUR RAHIM </a:t>
            </a:r>
          </a:p>
          <a:p>
            <a:r>
              <a:rPr lang="en-US" dirty="0" smtClean="0"/>
              <a:t>(</a:t>
            </a:r>
            <a:r>
              <a:rPr lang="en-US" sz="2000" dirty="0" smtClean="0"/>
              <a:t>Roll:372695, 5/CMT/A</a:t>
            </a:r>
            <a:r>
              <a:rPr lang="en-US" sz="2000" baseline="-25000" dirty="0" smtClean="0"/>
              <a:t>2</a:t>
            </a:r>
            <a:r>
              <a:rPr lang="en-US" sz="2000" dirty="0" smtClean="0"/>
              <a:t> )</a:t>
            </a:r>
            <a:endParaRPr lang="en-US" sz="2000" baseline="-25000" dirty="0" smtClean="0"/>
          </a:p>
          <a:p>
            <a:endParaRPr lang="en-US" dirty="0"/>
          </a:p>
        </p:txBody>
      </p:sp>
    </p:spTree>
    <p:extLst>
      <p:ext uri="{BB962C8B-B14F-4D97-AF65-F5344CB8AC3E}">
        <p14:creationId xmlns:p14="http://schemas.microsoft.com/office/powerpoint/2010/main" val="213633108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7952" y="1831336"/>
            <a:ext cx="11814048" cy="729430"/>
          </a:xfrm>
          <a:prstGeom prst="rect">
            <a:avLst/>
          </a:prstGeom>
        </p:spPr>
        <p:txBody>
          <a:bodyPr wrap="square">
            <a:spAutoFit/>
          </a:bodyPr>
          <a:lstStyle/>
          <a:p>
            <a:pPr>
              <a:lnSpc>
                <a:spcPct val="115000"/>
              </a:lnSpc>
              <a:spcBef>
                <a:spcPts val="500"/>
              </a:spcBef>
              <a:spcAft>
                <a:spcPts val="500"/>
              </a:spcAft>
            </a:pPr>
            <a:r>
              <a:rPr lang="en-US" b="1" u="sng">
                <a:latin typeface="Times New Roman" panose="02020603050405020304" pitchFamily="18" charset="0"/>
                <a:ea typeface="Times New Roman" panose="02020603050405020304" pitchFamily="18" charset="0"/>
                <a:cs typeface="Vrinda"/>
              </a:rPr>
              <a:t>User: </a:t>
            </a:r>
            <a:r>
              <a:rPr lang="en-US">
                <a:latin typeface="Times New Roman" panose="02020603050405020304" pitchFamily="18" charset="0"/>
                <a:ea typeface="Times New Roman" panose="02020603050405020304" pitchFamily="18" charset="0"/>
                <a:cs typeface="Vrinda"/>
              </a:rPr>
              <a:t>User can register the account by fill the information about you and click on save button. </a:t>
            </a:r>
            <a:r>
              <a:rPr lang="en-US" dirty="0">
                <a:latin typeface="Times New Roman" panose="02020603050405020304" pitchFamily="18" charset="0"/>
                <a:ea typeface="Times New Roman" panose="02020603050405020304" pitchFamily="18" charset="0"/>
                <a:cs typeface="Vrinda"/>
              </a:rPr>
              <a:t>He/she can add the account for the further enquiry of the blood donation. The user have to login to get more information about the blood bank. </a:t>
            </a:r>
            <a:endParaRPr lang="en-US" sz="1600" dirty="0">
              <a:effectLst/>
              <a:latin typeface="Calibri" panose="020F0502020204030204" pitchFamily="34" charset="0"/>
              <a:ea typeface="Times New Roman" panose="02020603050405020304" pitchFamily="18" charset="0"/>
              <a:cs typeface="Vrinda"/>
            </a:endParaRPr>
          </a:p>
        </p:txBody>
      </p:sp>
      <p:sp>
        <p:nvSpPr>
          <p:cNvPr id="3" name="Rectangle 2"/>
          <p:cNvSpPr>
            <a:spLocks noChangeArrowheads="1"/>
          </p:cNvSpPr>
          <p:nvPr/>
        </p:nvSpPr>
        <p:spPr bwMode="auto">
          <a:xfrm>
            <a:off x="240792" y="-1371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p:cNvGraphicFramePr>
          <p:nvPr>
            <p:extLst>
              <p:ext uri="{D42A27DB-BD31-4B8C-83A1-F6EECF244321}">
                <p14:modId xmlns:p14="http://schemas.microsoft.com/office/powerpoint/2010/main" val="871264538"/>
              </p:ext>
            </p:extLst>
          </p:nvPr>
        </p:nvGraphicFramePr>
        <p:xfrm>
          <a:off x="1886712" y="2560766"/>
          <a:ext cx="8263128" cy="3794760"/>
        </p:xfrm>
        <a:graphic>
          <a:graphicData uri="http://schemas.openxmlformats.org/presentationml/2006/ole">
            <mc:AlternateContent xmlns:mc="http://schemas.openxmlformats.org/markup-compatibility/2006">
              <mc:Choice xmlns:v="urn:schemas-microsoft-com:vml" Requires="v">
                <p:oleObj spid="_x0000_s6151" name="Picture" r:id="rId3" imgW="0" imgH="0" progId="StaticMetafile">
                  <p:embed/>
                </p:oleObj>
              </mc:Choice>
              <mc:Fallback>
                <p:oleObj name="Picture" r:id="rId3" imgW="0" imgH="0" progId="StaticMetafile">
                  <p:embed/>
                  <p:pic>
                    <p:nvPicPr>
                      <p:cNvPr id="0" name="rectole00000000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6712" y="2560766"/>
                        <a:ext cx="8263128" cy="3794760"/>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423420928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97808" y="125601"/>
            <a:ext cx="6096000" cy="1339854"/>
          </a:xfrm>
          <a:prstGeom prst="rect">
            <a:avLst/>
          </a:prstGeom>
        </p:spPr>
        <p:txBody>
          <a:bodyPr>
            <a:spAutoFit/>
          </a:bodyPr>
          <a:lstStyle/>
          <a:p>
            <a:pPr>
              <a:lnSpc>
                <a:spcPct val="115000"/>
              </a:lnSpc>
              <a:spcBef>
                <a:spcPts val="500"/>
              </a:spcBef>
              <a:spcAft>
                <a:spcPts val="500"/>
              </a:spcAft>
            </a:pPr>
            <a:r>
              <a:rPr lang="en-US" sz="2000" b="1" dirty="0" smtClean="0">
                <a:effectLst/>
                <a:latin typeface="Times New Roman" panose="02020603050405020304" pitchFamily="18" charset="0"/>
                <a:ea typeface="Times New Roman" panose="02020603050405020304" pitchFamily="18" charset="0"/>
                <a:cs typeface="Vrinda"/>
              </a:rPr>
              <a:t>Admin are of a two type:</a:t>
            </a:r>
            <a:endParaRPr lang="en-US" sz="1600" dirty="0" smtClean="0">
              <a:effectLst/>
              <a:latin typeface="Calibri" panose="020F0502020204030204" pitchFamily="34" charset="0"/>
              <a:ea typeface="Times New Roman" panose="02020603050405020304" pitchFamily="18" charset="0"/>
              <a:cs typeface="Vrinda"/>
            </a:endParaRPr>
          </a:p>
          <a:p>
            <a:pPr>
              <a:lnSpc>
                <a:spcPct val="115000"/>
              </a:lnSpc>
              <a:spcBef>
                <a:spcPts val="500"/>
              </a:spcBef>
              <a:spcAft>
                <a:spcPts val="500"/>
              </a:spcAft>
            </a:pPr>
            <a:r>
              <a:rPr lang="en-US" dirty="0">
                <a:latin typeface="Times New Roman" panose="02020603050405020304" pitchFamily="18" charset="0"/>
                <a:ea typeface="Times New Roman" panose="02020603050405020304" pitchFamily="18" charset="0"/>
                <a:cs typeface="Vrinda"/>
              </a:rPr>
              <a:t>Admin level user     </a:t>
            </a:r>
            <a:endParaRPr lang="en-US" sz="1600" dirty="0" smtClean="0">
              <a:effectLst/>
              <a:latin typeface="Calibri" panose="020F0502020204030204" pitchFamily="34" charset="0"/>
              <a:ea typeface="Times New Roman" panose="02020603050405020304" pitchFamily="18" charset="0"/>
              <a:cs typeface="Vrinda"/>
            </a:endParaRPr>
          </a:p>
          <a:p>
            <a:pPr>
              <a:lnSpc>
                <a:spcPct val="115000"/>
              </a:lnSpc>
              <a:spcBef>
                <a:spcPts val="500"/>
              </a:spcBef>
              <a:spcAft>
                <a:spcPts val="500"/>
              </a:spcAft>
            </a:pPr>
            <a:r>
              <a:rPr lang="en-US" dirty="0">
                <a:latin typeface="Times New Roman" panose="02020603050405020304" pitchFamily="18" charset="0"/>
                <a:ea typeface="Times New Roman" panose="02020603050405020304" pitchFamily="18" charset="0"/>
                <a:cs typeface="Vrinda"/>
              </a:rPr>
              <a:t>General level user</a:t>
            </a:r>
            <a:endParaRPr lang="en-US" sz="1600" dirty="0">
              <a:effectLst/>
              <a:latin typeface="Calibri" panose="020F0502020204030204" pitchFamily="34" charset="0"/>
              <a:ea typeface="Times New Roman" panose="02020603050405020304" pitchFamily="18" charset="0"/>
              <a:cs typeface="Vrinda"/>
            </a:endParaRPr>
          </a:p>
        </p:txBody>
      </p:sp>
      <p:sp>
        <p:nvSpPr>
          <p:cNvPr id="3" name="Rectangle 2"/>
          <p:cNvSpPr/>
          <p:nvPr/>
        </p:nvSpPr>
        <p:spPr>
          <a:xfrm>
            <a:off x="228600" y="1923255"/>
            <a:ext cx="11859768" cy="1140825"/>
          </a:xfrm>
          <a:prstGeom prst="rect">
            <a:avLst/>
          </a:prstGeom>
        </p:spPr>
        <p:txBody>
          <a:bodyPr wrap="square">
            <a:spAutoFit/>
          </a:bodyPr>
          <a:lstStyle/>
          <a:p>
            <a:pPr>
              <a:lnSpc>
                <a:spcPct val="115000"/>
              </a:lnSpc>
              <a:spcBef>
                <a:spcPts val="500"/>
              </a:spcBef>
              <a:spcAft>
                <a:spcPts val="500"/>
              </a:spcAft>
            </a:pPr>
            <a:r>
              <a:rPr lang="en-US" sz="2000" b="1" dirty="0" smtClean="0">
                <a:effectLst/>
                <a:latin typeface="Times New Roman" panose="02020603050405020304" pitchFamily="18" charset="0"/>
                <a:ea typeface="Times New Roman" panose="02020603050405020304" pitchFamily="18" charset="0"/>
                <a:cs typeface="Vrinda"/>
              </a:rPr>
              <a:t>Admin level </a:t>
            </a:r>
            <a:r>
              <a:rPr lang="en-US" sz="2000" b="1" dirty="0" err="1" smtClean="0">
                <a:effectLst/>
                <a:latin typeface="Times New Roman" panose="02020603050405020304" pitchFamily="18" charset="0"/>
                <a:ea typeface="Times New Roman" panose="02020603050405020304" pitchFamily="18" charset="0"/>
                <a:cs typeface="Vrinda"/>
              </a:rPr>
              <a:t>user:</a:t>
            </a:r>
            <a:r>
              <a:rPr lang="en-US" sz="1600" dirty="0" err="1" smtClean="0">
                <a:latin typeface="Times New Roman" panose="02020603050405020304" pitchFamily="18" charset="0"/>
                <a:ea typeface="Times New Roman" panose="02020603050405020304" pitchFamily="18" charset="0"/>
                <a:cs typeface="Vrinda"/>
              </a:rPr>
              <a:t>Admin</a:t>
            </a:r>
            <a:r>
              <a:rPr lang="en-US" sz="1600" dirty="0" smtClean="0">
                <a:latin typeface="Times New Roman" panose="02020603050405020304" pitchFamily="18" charset="0"/>
                <a:ea typeface="Times New Roman" panose="02020603050405020304" pitchFamily="18" charset="0"/>
                <a:cs typeface="Vrinda"/>
              </a:rPr>
              <a:t> level user are a admin user, if he/she login a admin panel they work on a all the pages of the admin site like add user, update user, delete user, add city, update city, delete city etc.</a:t>
            </a:r>
            <a:endParaRPr lang="en-US" sz="1400" dirty="0" smtClean="0">
              <a:effectLst/>
              <a:latin typeface="Calibri" panose="020F0502020204030204" pitchFamily="34" charset="0"/>
              <a:ea typeface="Times New Roman" panose="02020603050405020304" pitchFamily="18" charset="0"/>
              <a:cs typeface="Vrinda"/>
            </a:endParaRPr>
          </a:p>
          <a:p>
            <a:pPr>
              <a:lnSpc>
                <a:spcPct val="115000"/>
              </a:lnSpc>
              <a:spcBef>
                <a:spcPts val="500"/>
              </a:spcBef>
              <a:spcAft>
                <a:spcPts val="500"/>
              </a:spcAft>
            </a:pPr>
            <a:endParaRPr lang="en-US" sz="1600" dirty="0" smtClean="0">
              <a:effectLst/>
              <a:latin typeface="Calibri" panose="020F0502020204030204" pitchFamily="34" charset="0"/>
              <a:ea typeface="Times New Roman" panose="02020603050405020304" pitchFamily="18" charset="0"/>
              <a:cs typeface="Vrinda"/>
            </a:endParaRPr>
          </a:p>
        </p:txBody>
      </p:sp>
      <p:sp>
        <p:nvSpPr>
          <p:cNvPr id="4" name="Rectangle 2"/>
          <p:cNvSpPr>
            <a:spLocks noChangeArrowheads="1"/>
          </p:cNvSpPr>
          <p:nvPr/>
        </p:nvSpPr>
        <p:spPr bwMode="auto">
          <a:xfrm>
            <a:off x="2011307" y="2761302"/>
            <a:ext cx="161692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p:cNvGraphicFramePr>
          <p:nvPr>
            <p:extLst>
              <p:ext uri="{D42A27DB-BD31-4B8C-83A1-F6EECF244321}">
                <p14:modId xmlns:p14="http://schemas.microsoft.com/office/powerpoint/2010/main" val="2501743500"/>
              </p:ext>
            </p:extLst>
          </p:nvPr>
        </p:nvGraphicFramePr>
        <p:xfrm>
          <a:off x="2011307" y="2761302"/>
          <a:ext cx="7114032" cy="3574184"/>
        </p:xfrm>
        <a:graphic>
          <a:graphicData uri="http://schemas.openxmlformats.org/presentationml/2006/ole">
            <mc:AlternateContent xmlns:mc="http://schemas.openxmlformats.org/markup-compatibility/2006">
              <mc:Choice xmlns:v="urn:schemas-microsoft-com:vml" Requires="v">
                <p:oleObj spid="_x0000_s7175" name="Picture" r:id="rId3" imgW="0" imgH="0" progId="StaticMetafile">
                  <p:embed/>
                </p:oleObj>
              </mc:Choice>
              <mc:Fallback>
                <p:oleObj name="Picture" r:id="rId3" imgW="0" imgH="0" progId="StaticMetafile">
                  <p:embed/>
                  <p:pic>
                    <p:nvPicPr>
                      <p:cNvPr id="0" name="rectole000000001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1307" y="2761302"/>
                        <a:ext cx="7114032" cy="3574184"/>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382808435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1168" y="1933890"/>
            <a:ext cx="12054840" cy="1140825"/>
          </a:xfrm>
          <a:prstGeom prst="rect">
            <a:avLst/>
          </a:prstGeom>
        </p:spPr>
        <p:txBody>
          <a:bodyPr wrap="square">
            <a:spAutoFit/>
          </a:bodyPr>
          <a:lstStyle/>
          <a:p>
            <a:pPr>
              <a:lnSpc>
                <a:spcPct val="115000"/>
              </a:lnSpc>
              <a:spcBef>
                <a:spcPts val="500"/>
              </a:spcBef>
              <a:spcAft>
                <a:spcPts val="500"/>
              </a:spcAft>
            </a:pPr>
            <a:r>
              <a:rPr lang="en-US" sz="2000" b="1" dirty="0" smtClean="0">
                <a:solidFill>
                  <a:srgbClr val="FF0000"/>
                </a:solidFill>
                <a:effectLst/>
                <a:latin typeface="Times New Roman" panose="02020603050405020304" pitchFamily="18" charset="0"/>
                <a:ea typeface="Times New Roman" panose="02020603050405020304" pitchFamily="18" charset="0"/>
                <a:cs typeface="Vrinda"/>
              </a:rPr>
              <a:t>General level user </a:t>
            </a:r>
            <a:r>
              <a:rPr lang="en-US" sz="2000" b="1" dirty="0" smtClean="0">
                <a:effectLst/>
                <a:latin typeface="Times New Roman" panose="02020603050405020304" pitchFamily="18" charset="0"/>
                <a:ea typeface="Times New Roman" panose="02020603050405020304" pitchFamily="18" charset="0"/>
                <a:cs typeface="Vrinda"/>
              </a:rPr>
              <a:t>:</a:t>
            </a:r>
            <a:r>
              <a:rPr lang="en-US" sz="1600" dirty="0" smtClean="0">
                <a:latin typeface="Times New Roman" panose="02020603050405020304" pitchFamily="18" charset="0"/>
                <a:ea typeface="Times New Roman" panose="02020603050405020304" pitchFamily="18" charset="0"/>
                <a:cs typeface="Vrinda"/>
              </a:rPr>
              <a:t>General level user are a general user, if he/she login a admin panel they don not see all the pages of the admin site like add user, update user, delete user, add city, update city, delete city etc. They work on only a addition of the new user, city, state, camp etc.</a:t>
            </a:r>
            <a:endParaRPr lang="en-US" sz="1400" dirty="0" smtClean="0">
              <a:effectLst/>
              <a:latin typeface="Calibri" panose="020F0502020204030204" pitchFamily="34" charset="0"/>
              <a:ea typeface="Times New Roman" panose="02020603050405020304" pitchFamily="18" charset="0"/>
              <a:cs typeface="Vrinda"/>
            </a:endParaRPr>
          </a:p>
          <a:p>
            <a:pPr>
              <a:lnSpc>
                <a:spcPct val="115000"/>
              </a:lnSpc>
              <a:spcBef>
                <a:spcPts val="500"/>
              </a:spcBef>
              <a:spcAft>
                <a:spcPts val="500"/>
              </a:spcAft>
            </a:pPr>
            <a:endParaRPr lang="en-US" sz="1600" dirty="0" smtClean="0">
              <a:effectLst/>
              <a:latin typeface="Calibri" panose="020F0502020204030204" pitchFamily="34" charset="0"/>
              <a:ea typeface="Times New Roman" panose="02020603050405020304" pitchFamily="18" charset="0"/>
              <a:cs typeface="Vrinda"/>
            </a:endParaRPr>
          </a:p>
        </p:txBody>
      </p:sp>
      <p:sp>
        <p:nvSpPr>
          <p:cNvPr id="3" name="Rectangle 2"/>
          <p:cNvSpPr>
            <a:spLocks noChangeArrowheads="1"/>
          </p:cNvSpPr>
          <p:nvPr/>
        </p:nvSpPr>
        <p:spPr bwMode="auto">
          <a:xfrm>
            <a:off x="2130551" y="2761488"/>
            <a:ext cx="153651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p:cNvGraphicFramePr>
          <p:nvPr>
            <p:extLst>
              <p:ext uri="{D42A27DB-BD31-4B8C-83A1-F6EECF244321}">
                <p14:modId xmlns:p14="http://schemas.microsoft.com/office/powerpoint/2010/main" val="3781021996"/>
              </p:ext>
            </p:extLst>
          </p:nvPr>
        </p:nvGraphicFramePr>
        <p:xfrm>
          <a:off x="2130552" y="2761487"/>
          <a:ext cx="6876288" cy="3629981"/>
        </p:xfrm>
        <a:graphic>
          <a:graphicData uri="http://schemas.openxmlformats.org/presentationml/2006/ole">
            <mc:AlternateContent xmlns:mc="http://schemas.openxmlformats.org/markup-compatibility/2006">
              <mc:Choice xmlns:v="urn:schemas-microsoft-com:vml" Requires="v">
                <p:oleObj spid="_x0000_s8199" name="Picture" r:id="rId4" imgW="0" imgH="0" progId="StaticMetafile">
                  <p:embed/>
                </p:oleObj>
              </mc:Choice>
              <mc:Fallback>
                <p:oleObj name="Picture" r:id="rId4" imgW="0" imgH="0" progId="StaticMetafile">
                  <p:embed/>
                  <p:pic>
                    <p:nvPicPr>
                      <p:cNvPr id="0" name="rectole000000001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0552" y="2761487"/>
                        <a:ext cx="6876288" cy="3629981"/>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3195622648"/>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3201" y="2184698"/>
            <a:ext cx="6567054" cy="1680460"/>
          </a:xfrm>
          <a:prstGeom prst="rect">
            <a:avLst/>
          </a:prstGeom>
        </p:spPr>
        <p:txBody>
          <a:bodyPr wrap="square">
            <a:spAutoFit/>
          </a:bodyPr>
          <a:lstStyle/>
          <a:p>
            <a:pPr>
              <a:lnSpc>
                <a:spcPct val="115000"/>
              </a:lnSpc>
              <a:spcBef>
                <a:spcPts val="500"/>
              </a:spcBef>
              <a:spcAft>
                <a:spcPts val="500"/>
              </a:spcAft>
            </a:pPr>
            <a:r>
              <a:rPr lang="en-US" sz="1700" b="1" dirty="0" smtClean="0">
                <a:solidFill>
                  <a:srgbClr val="92D050"/>
                </a:solidFill>
                <a:effectLst/>
                <a:latin typeface="Times New Roman" panose="02020603050405020304" pitchFamily="18" charset="0"/>
                <a:ea typeface="Times New Roman" panose="02020603050405020304" pitchFamily="18" charset="0"/>
                <a:cs typeface="Vrinda"/>
              </a:rPr>
              <a:t>Main Page:</a:t>
            </a:r>
            <a:endParaRPr lang="en-US" sz="1700" dirty="0" smtClean="0">
              <a:solidFill>
                <a:srgbClr val="92D050"/>
              </a:solidFill>
              <a:effectLst/>
              <a:latin typeface="Calibri" panose="020F0502020204030204" pitchFamily="34" charset="0"/>
              <a:ea typeface="Times New Roman" panose="02020603050405020304" pitchFamily="18" charset="0"/>
              <a:cs typeface="Vrinda"/>
            </a:endParaRPr>
          </a:p>
          <a:p>
            <a:pPr>
              <a:lnSpc>
                <a:spcPct val="115000"/>
              </a:lnSpc>
              <a:spcBef>
                <a:spcPts val="500"/>
              </a:spcBef>
              <a:spcAft>
                <a:spcPts val="500"/>
              </a:spcAft>
            </a:pPr>
            <a:r>
              <a:rPr lang="en-US" sz="1700" dirty="0" smtClean="0">
                <a:latin typeface="Times New Roman" panose="02020603050405020304" pitchFamily="18" charset="0"/>
                <a:ea typeface="Times New Roman" panose="02020603050405020304" pitchFamily="18" charset="0"/>
                <a:cs typeface="Vrinda"/>
              </a:rPr>
              <a:t>                             Main </a:t>
            </a:r>
            <a:r>
              <a:rPr lang="en-US" sz="1700" dirty="0">
                <a:latin typeface="Times New Roman" panose="02020603050405020304" pitchFamily="18" charset="0"/>
                <a:ea typeface="Times New Roman" panose="02020603050405020304" pitchFamily="18" charset="0"/>
                <a:cs typeface="Vrinda"/>
              </a:rPr>
              <a:t>Window</a:t>
            </a:r>
            <a:endParaRPr lang="en-US" sz="1700" dirty="0" smtClean="0">
              <a:effectLst/>
              <a:latin typeface="Calibri" panose="020F0502020204030204" pitchFamily="34" charset="0"/>
              <a:ea typeface="Times New Roman" panose="02020603050405020304" pitchFamily="18" charset="0"/>
              <a:cs typeface="Vrinda"/>
            </a:endParaRPr>
          </a:p>
          <a:p>
            <a:pPr>
              <a:lnSpc>
                <a:spcPct val="115000"/>
              </a:lnSpc>
              <a:spcBef>
                <a:spcPts val="500"/>
              </a:spcBef>
              <a:spcAft>
                <a:spcPts val="500"/>
              </a:spcAft>
            </a:pPr>
            <a:r>
              <a:rPr lang="en-US" sz="1700" dirty="0" smtClean="0">
                <a:latin typeface="Times New Roman" panose="02020603050405020304" pitchFamily="18" charset="0"/>
                <a:ea typeface="Times New Roman" panose="02020603050405020304" pitchFamily="18" charset="0"/>
                <a:cs typeface="Vrinda"/>
              </a:rPr>
              <a:t>                             Registration </a:t>
            </a:r>
            <a:r>
              <a:rPr lang="en-US" sz="1700" dirty="0">
                <a:latin typeface="Times New Roman" panose="02020603050405020304" pitchFamily="18" charset="0"/>
                <a:ea typeface="Times New Roman" panose="02020603050405020304" pitchFamily="18" charset="0"/>
                <a:cs typeface="Vrinda"/>
              </a:rPr>
              <a:t>Page</a:t>
            </a:r>
            <a:endParaRPr lang="en-US" sz="1700" dirty="0" smtClean="0">
              <a:effectLst/>
              <a:latin typeface="Calibri" panose="020F0502020204030204" pitchFamily="34" charset="0"/>
              <a:ea typeface="Times New Roman" panose="02020603050405020304" pitchFamily="18" charset="0"/>
              <a:cs typeface="Vrinda"/>
            </a:endParaRPr>
          </a:p>
          <a:p>
            <a:pPr>
              <a:lnSpc>
                <a:spcPct val="115000"/>
              </a:lnSpc>
              <a:spcBef>
                <a:spcPts val="500"/>
              </a:spcBef>
              <a:spcAft>
                <a:spcPts val="500"/>
              </a:spcAft>
            </a:pPr>
            <a:r>
              <a:rPr lang="en-US" sz="1700" dirty="0" smtClean="0">
                <a:latin typeface="Times New Roman" panose="02020603050405020304" pitchFamily="18" charset="0"/>
                <a:ea typeface="Times New Roman" panose="02020603050405020304" pitchFamily="18" charset="0"/>
                <a:cs typeface="Vrinda"/>
              </a:rPr>
              <a:t>                             Donor login </a:t>
            </a:r>
            <a:endParaRPr lang="en-US" sz="1700" dirty="0">
              <a:effectLst/>
              <a:latin typeface="Calibri" panose="020F0502020204030204" pitchFamily="34" charset="0"/>
              <a:ea typeface="Times New Roman" panose="02020603050405020304" pitchFamily="18" charset="0"/>
              <a:cs typeface="Vrinda"/>
            </a:endParaRPr>
          </a:p>
        </p:txBody>
      </p:sp>
      <p:sp>
        <p:nvSpPr>
          <p:cNvPr id="3" name="Rectangle 2"/>
          <p:cNvSpPr/>
          <p:nvPr/>
        </p:nvSpPr>
        <p:spPr>
          <a:xfrm>
            <a:off x="120072" y="4180053"/>
            <a:ext cx="12071928" cy="2003625"/>
          </a:xfrm>
          <a:prstGeom prst="rect">
            <a:avLst/>
          </a:prstGeom>
        </p:spPr>
        <p:txBody>
          <a:bodyPr wrap="square">
            <a:spAutoFit/>
          </a:bodyPr>
          <a:lstStyle/>
          <a:p>
            <a:pPr>
              <a:lnSpc>
                <a:spcPct val="115000"/>
              </a:lnSpc>
              <a:spcBef>
                <a:spcPts val="500"/>
              </a:spcBef>
              <a:spcAft>
                <a:spcPts val="500"/>
              </a:spcAft>
            </a:pPr>
            <a:r>
              <a:rPr lang="en-US" b="1" dirty="0">
                <a:latin typeface="Times New Roman" panose="02020603050405020304" pitchFamily="18" charset="0"/>
                <a:ea typeface="Times New Roman" panose="02020603050405020304" pitchFamily="18" charset="0"/>
                <a:cs typeface="Vrinda"/>
              </a:rPr>
              <a:t>Main Window:- </a:t>
            </a:r>
            <a:r>
              <a:rPr lang="en-US" dirty="0">
                <a:latin typeface="Times New Roman" panose="02020603050405020304" pitchFamily="18" charset="0"/>
                <a:ea typeface="Times New Roman" panose="02020603050405020304" pitchFamily="18" charset="0"/>
                <a:cs typeface="Vrinda"/>
              </a:rPr>
              <a:t>The BLOOD BANK MANAGEMENT SYSTEM  is great project. this project is designed for successful completion of project on blood bank management system. the basic building aim is to provide blood donation service to the city recently. Blood Bank Management System (BBMS) is a browser based system that is designed to store, process, retrieve and analyze information concerned with the administrative and inventory management within a blood bank. This project aims at maintaining all the information pertaining to blood donors, different blood groups available in each blood bank and help them manage in a better way.</a:t>
            </a:r>
            <a:endParaRPr lang="en-US" sz="1600" dirty="0">
              <a:effectLst/>
              <a:latin typeface="Calibri" panose="020F0502020204030204" pitchFamily="34" charset="0"/>
              <a:ea typeface="Times New Roman" panose="02020603050405020304" pitchFamily="18" charset="0"/>
              <a:cs typeface="Vrinda"/>
            </a:endParaRPr>
          </a:p>
        </p:txBody>
      </p:sp>
    </p:spTree>
    <p:extLst>
      <p:ext uri="{BB962C8B-B14F-4D97-AF65-F5344CB8AC3E}">
        <p14:creationId xmlns:p14="http://schemas.microsoft.com/office/powerpoint/2010/main" val="13953900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905291"/>
            <a:ext cx="11600872" cy="969496"/>
          </a:xfrm>
          <a:prstGeom prst="rect">
            <a:avLst/>
          </a:prstGeom>
        </p:spPr>
        <p:txBody>
          <a:bodyPr wrap="square">
            <a:spAutoFit/>
          </a:bodyPr>
          <a:lstStyle/>
          <a:p>
            <a:pPr algn="just">
              <a:lnSpc>
                <a:spcPct val="150000"/>
              </a:lnSpc>
              <a:spcAft>
                <a:spcPts val="1000"/>
              </a:spcAft>
            </a:pPr>
            <a:r>
              <a:rPr lang="en-US" sz="2000" b="1" dirty="0" smtClean="0">
                <a:effectLst/>
                <a:latin typeface="Times New Roman" panose="02020603050405020304" pitchFamily="18" charset="0"/>
                <a:ea typeface="Times New Roman" panose="02020603050405020304" pitchFamily="18" charset="0"/>
                <a:cs typeface="Vrinda"/>
              </a:rPr>
              <a:t> Home page:- </a:t>
            </a:r>
            <a:r>
              <a:rPr lang="en-US" dirty="0">
                <a:latin typeface="Times New Roman" panose="02020603050405020304" pitchFamily="18" charset="0"/>
                <a:ea typeface="Times New Roman" panose="02020603050405020304" pitchFamily="18" charset="0"/>
                <a:cs typeface="Vrinda"/>
              </a:rPr>
              <a:t>This is the home page or the main page</a:t>
            </a:r>
            <a:r>
              <a:rPr lang="en-US" u="sng" dirty="0">
                <a:latin typeface="Times New Roman" panose="02020603050405020304" pitchFamily="18" charset="0"/>
                <a:ea typeface="Times New Roman" panose="02020603050405020304" pitchFamily="18" charset="0"/>
                <a:cs typeface="Vrinda"/>
              </a:rPr>
              <a:t> </a:t>
            </a:r>
            <a:r>
              <a:rPr lang="en-US" dirty="0">
                <a:latin typeface="Times New Roman" panose="02020603050405020304" pitchFamily="18" charset="0"/>
                <a:ea typeface="Times New Roman" panose="02020603050405020304" pitchFamily="18" charset="0"/>
                <a:cs typeface="Vrinda"/>
              </a:rPr>
              <a:t>of a blood bank management system. This is the main page of a client side. This page define all about related to project.</a:t>
            </a:r>
            <a:r>
              <a:rPr lang="en-US" sz="1600" dirty="0" smtClean="0">
                <a:effectLst/>
                <a:latin typeface="Calibri" panose="020F0502020204030204" pitchFamily="34" charset="0"/>
                <a:ea typeface="Calibri" panose="020F0502020204030204" pitchFamily="34" charset="0"/>
                <a:cs typeface="Calibri" panose="020F0502020204030204" pitchFamily="34" charset="0"/>
              </a:rPr>
              <a:t> </a:t>
            </a:r>
            <a:r>
              <a:rPr lang="en-US" sz="1600" dirty="0" smtClean="0">
                <a:effectLst/>
                <a:latin typeface="Times New Roman" panose="02020603050405020304" pitchFamily="18" charset="0"/>
                <a:ea typeface="Times New Roman" panose="02020603050405020304" pitchFamily="18" charset="0"/>
                <a:cs typeface="Vrinda"/>
              </a:rPr>
              <a:t>This page also includes the </a:t>
            </a:r>
            <a:r>
              <a:rPr lang="en-US" sz="1600" dirty="0" err="1" smtClean="0">
                <a:effectLst/>
                <a:latin typeface="Times New Roman" panose="02020603050405020304" pitchFamily="18" charset="0"/>
                <a:ea typeface="Times New Roman" panose="02020603050405020304" pitchFamily="18" charset="0"/>
                <a:cs typeface="Vrinda"/>
              </a:rPr>
              <a:t>galary</a:t>
            </a:r>
            <a:r>
              <a:rPr lang="en-US" sz="1600" dirty="0" smtClean="0">
                <a:effectLst/>
                <a:latin typeface="Times New Roman" panose="02020603050405020304" pitchFamily="18" charset="0"/>
                <a:ea typeface="Times New Roman" panose="02020603050405020304" pitchFamily="18" charset="0"/>
                <a:cs typeface="Vrinda"/>
              </a:rPr>
              <a:t> of the camps.</a:t>
            </a:r>
            <a:endParaRPr lang="en-US" sz="1600" dirty="0">
              <a:effectLst/>
              <a:latin typeface="Calibri" panose="020F0502020204030204" pitchFamily="34" charset="0"/>
              <a:ea typeface="Times New Roman" panose="02020603050405020304" pitchFamily="18" charset="0"/>
              <a:cs typeface="Vrinda"/>
            </a:endParaRPr>
          </a:p>
        </p:txBody>
      </p:sp>
      <p:sp>
        <p:nvSpPr>
          <p:cNvPr id="3" name="Rectangle 2"/>
          <p:cNvSpPr>
            <a:spLocks noChangeArrowheads="1"/>
          </p:cNvSpPr>
          <p:nvPr/>
        </p:nvSpPr>
        <p:spPr bwMode="auto">
          <a:xfrm>
            <a:off x="2445445" y="2985624"/>
            <a:ext cx="137452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p:cNvGraphicFramePr>
          <p:nvPr>
            <p:extLst>
              <p:ext uri="{D42A27DB-BD31-4B8C-83A1-F6EECF244321}">
                <p14:modId xmlns:p14="http://schemas.microsoft.com/office/powerpoint/2010/main" val="2426794076"/>
              </p:ext>
            </p:extLst>
          </p:nvPr>
        </p:nvGraphicFramePr>
        <p:xfrm>
          <a:off x="2445446" y="2985624"/>
          <a:ext cx="6425177" cy="3349188"/>
        </p:xfrm>
        <a:graphic>
          <a:graphicData uri="http://schemas.openxmlformats.org/presentationml/2006/ole">
            <mc:AlternateContent xmlns:mc="http://schemas.openxmlformats.org/markup-compatibility/2006">
              <mc:Choice xmlns:v="urn:schemas-microsoft-com:vml" Requires="v">
                <p:oleObj spid="_x0000_s9222" name="Picture" r:id="rId3" imgW="0" imgH="0" progId="StaticMetafile">
                  <p:embed/>
                </p:oleObj>
              </mc:Choice>
              <mc:Fallback>
                <p:oleObj name="Picture" r:id="rId3" imgW="0" imgH="0" progId="StaticMetafile">
                  <p:embed/>
                  <p:pic>
                    <p:nvPicPr>
                      <p:cNvPr id="0" name="rectole000000003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5446" y="2985624"/>
                        <a:ext cx="6425177" cy="3349188"/>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29909272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9309" y="2025300"/>
            <a:ext cx="11924145" cy="729430"/>
          </a:xfrm>
          <a:prstGeom prst="rect">
            <a:avLst/>
          </a:prstGeom>
        </p:spPr>
        <p:txBody>
          <a:bodyPr wrap="square">
            <a:spAutoFit/>
          </a:bodyPr>
          <a:lstStyle/>
          <a:p>
            <a:pPr>
              <a:lnSpc>
                <a:spcPct val="115000"/>
              </a:lnSpc>
            </a:pPr>
            <a:r>
              <a:rPr lang="en-US" b="1" dirty="0" smtClean="0">
                <a:latin typeface="Times New Roman" panose="02020603050405020304" pitchFamily="18" charset="0"/>
                <a:ea typeface="Times New Roman" panose="02020603050405020304" pitchFamily="18" charset="0"/>
                <a:cs typeface="Vrinda"/>
              </a:rPr>
              <a:t>Registration</a:t>
            </a:r>
            <a:r>
              <a:rPr lang="en-US" sz="1400" dirty="0" smtClean="0">
                <a:latin typeface="Calibri" panose="020F0502020204030204" pitchFamily="34" charset="0"/>
                <a:ea typeface="Times New Roman" panose="02020603050405020304" pitchFamily="18" charset="0"/>
                <a:cs typeface="Vrinda"/>
              </a:rPr>
              <a:t>: </a:t>
            </a:r>
            <a:r>
              <a:rPr lang="en-US" dirty="0" smtClean="0">
                <a:latin typeface="Times New Roman" panose="02020603050405020304" pitchFamily="18" charset="0"/>
                <a:ea typeface="Times New Roman" panose="02020603050405020304" pitchFamily="18" charset="0"/>
                <a:cs typeface="Vrinda"/>
              </a:rPr>
              <a:t>Registration </a:t>
            </a:r>
            <a:r>
              <a:rPr lang="en-US" dirty="0">
                <a:latin typeface="Times New Roman" panose="02020603050405020304" pitchFamily="18" charset="0"/>
                <a:ea typeface="Times New Roman" panose="02020603050405020304" pitchFamily="18" charset="0"/>
                <a:cs typeface="Vrinda"/>
              </a:rPr>
              <a:t>page includes the information of the donor  who want to register. Donor can register the account by clicking on new register. He/she can add the account for the further enquiry of the blood donation.</a:t>
            </a:r>
            <a:endParaRPr lang="en-US" sz="1600" dirty="0">
              <a:effectLst/>
              <a:latin typeface="Calibri" panose="020F0502020204030204" pitchFamily="34" charset="0"/>
              <a:ea typeface="Times New Roman" panose="02020603050405020304" pitchFamily="18" charset="0"/>
              <a:cs typeface="Vrinda"/>
            </a:endParaRPr>
          </a:p>
        </p:txBody>
      </p:sp>
      <p:sp>
        <p:nvSpPr>
          <p:cNvPr id="4" name="Rectangle 2"/>
          <p:cNvSpPr>
            <a:spLocks noChangeArrowheads="1"/>
          </p:cNvSpPr>
          <p:nvPr/>
        </p:nvSpPr>
        <p:spPr bwMode="auto">
          <a:xfrm>
            <a:off x="2558473" y="2754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p:cNvGraphicFramePr>
          <p:nvPr>
            <p:extLst>
              <p:ext uri="{D42A27DB-BD31-4B8C-83A1-F6EECF244321}">
                <p14:modId xmlns:p14="http://schemas.microsoft.com/office/powerpoint/2010/main" val="1067472386"/>
              </p:ext>
            </p:extLst>
          </p:nvPr>
        </p:nvGraphicFramePr>
        <p:xfrm>
          <a:off x="2558473" y="2754730"/>
          <a:ext cx="5699125" cy="3325559"/>
        </p:xfrm>
        <a:graphic>
          <a:graphicData uri="http://schemas.openxmlformats.org/presentationml/2006/ole">
            <mc:AlternateContent xmlns:mc="http://schemas.openxmlformats.org/markup-compatibility/2006">
              <mc:Choice xmlns:v="urn:schemas-microsoft-com:vml" Requires="v">
                <p:oleObj spid="_x0000_s10246" name="Picture" r:id="rId3" imgW="0" imgH="0" progId="StaticMetafile">
                  <p:embed/>
                </p:oleObj>
              </mc:Choice>
              <mc:Fallback>
                <p:oleObj name="Picture" r:id="rId3" imgW="0" imgH="0" progId="StaticMetafile">
                  <p:embed/>
                  <p:pic>
                    <p:nvPicPr>
                      <p:cNvPr id="0" name="rectole000000003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8473" y="2754730"/>
                        <a:ext cx="5699125" cy="3325559"/>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210343227"/>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2435" y="1988965"/>
            <a:ext cx="11914910" cy="969496"/>
          </a:xfrm>
          <a:prstGeom prst="rect">
            <a:avLst/>
          </a:prstGeom>
        </p:spPr>
        <p:txBody>
          <a:bodyPr wrap="square">
            <a:spAutoFit/>
          </a:bodyPr>
          <a:lstStyle/>
          <a:p>
            <a:pPr algn="just">
              <a:lnSpc>
                <a:spcPct val="150000"/>
              </a:lnSpc>
              <a:spcAft>
                <a:spcPts val="1000"/>
              </a:spcAft>
            </a:pPr>
            <a:r>
              <a:rPr lang="en-US" sz="2000" b="1" dirty="0" smtClean="0">
                <a:solidFill>
                  <a:srgbClr val="00B0F0"/>
                </a:solidFill>
                <a:effectLst/>
                <a:latin typeface="Times New Roman" panose="02020603050405020304" pitchFamily="18" charset="0"/>
                <a:ea typeface="Times New Roman" panose="02020603050405020304" pitchFamily="18" charset="0"/>
                <a:cs typeface="Vrinda"/>
              </a:rPr>
              <a:t>Request For Blood</a:t>
            </a:r>
            <a:r>
              <a:rPr lang="en-US" sz="1600" dirty="0" smtClean="0">
                <a:solidFill>
                  <a:srgbClr val="00B0F0"/>
                </a:solidFill>
                <a:latin typeface="Calibri" panose="020F0502020204030204" pitchFamily="34" charset="0"/>
                <a:ea typeface="Times New Roman" panose="02020603050405020304" pitchFamily="18" charset="0"/>
                <a:cs typeface="Vrinda"/>
              </a:rPr>
              <a:t>: </a:t>
            </a:r>
            <a:r>
              <a:rPr lang="en-US" dirty="0" smtClean="0">
                <a:latin typeface="Times New Roman" panose="02020603050405020304" pitchFamily="18" charset="0"/>
                <a:ea typeface="Times New Roman" panose="02020603050405020304" pitchFamily="18" charset="0"/>
                <a:cs typeface="Vrinda"/>
              </a:rPr>
              <a:t>Request </a:t>
            </a:r>
            <a:r>
              <a:rPr lang="en-US" dirty="0">
                <a:latin typeface="Times New Roman" panose="02020603050405020304" pitchFamily="18" charset="0"/>
                <a:ea typeface="Times New Roman" panose="02020603050405020304" pitchFamily="18" charset="0"/>
                <a:cs typeface="Vrinda"/>
              </a:rPr>
              <a:t>for blood  page includes the information of the donor  who want to register. Donor can register the account by clicking on new register. He/she can send requests for the further enquiry of the blood donation.</a:t>
            </a:r>
            <a:endParaRPr lang="en-US" sz="1600" dirty="0">
              <a:effectLst/>
              <a:latin typeface="Calibri" panose="020F0502020204030204" pitchFamily="34" charset="0"/>
              <a:ea typeface="Times New Roman" panose="02020603050405020304" pitchFamily="18" charset="0"/>
              <a:cs typeface="Vrinda"/>
            </a:endParaRPr>
          </a:p>
        </p:txBody>
      </p:sp>
      <p:sp>
        <p:nvSpPr>
          <p:cNvPr id="3" name="Rectangle 2"/>
          <p:cNvSpPr>
            <a:spLocks noChangeArrowheads="1"/>
          </p:cNvSpPr>
          <p:nvPr/>
        </p:nvSpPr>
        <p:spPr bwMode="auto">
          <a:xfrm>
            <a:off x="2567709" y="29584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p:cNvGraphicFramePr>
          <p:nvPr>
            <p:extLst>
              <p:ext uri="{D42A27DB-BD31-4B8C-83A1-F6EECF244321}">
                <p14:modId xmlns:p14="http://schemas.microsoft.com/office/powerpoint/2010/main" val="4019123028"/>
              </p:ext>
            </p:extLst>
          </p:nvPr>
        </p:nvGraphicFramePr>
        <p:xfrm>
          <a:off x="2567709" y="2958461"/>
          <a:ext cx="5722938" cy="3310364"/>
        </p:xfrm>
        <a:graphic>
          <a:graphicData uri="http://schemas.openxmlformats.org/presentationml/2006/ole">
            <mc:AlternateContent xmlns:mc="http://schemas.openxmlformats.org/markup-compatibility/2006">
              <mc:Choice xmlns:v="urn:schemas-microsoft-com:vml" Requires="v">
                <p:oleObj spid="_x0000_s11270" name="Picture" r:id="rId3" imgW="0" imgH="0" progId="StaticMetafile">
                  <p:embed/>
                </p:oleObj>
              </mc:Choice>
              <mc:Fallback>
                <p:oleObj name="Picture" r:id="rId3" imgW="0" imgH="0" progId="StaticMetafile">
                  <p:embed/>
                  <p:pic>
                    <p:nvPicPr>
                      <p:cNvPr id="0" name="rectole000000003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709" y="2958461"/>
                        <a:ext cx="5722938" cy="3310364"/>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8598140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7962" y="1774998"/>
            <a:ext cx="11689237" cy="1756058"/>
          </a:xfrm>
          <a:prstGeom prst="rect">
            <a:avLst/>
          </a:prstGeom>
        </p:spPr>
        <p:txBody>
          <a:bodyPr wrap="square">
            <a:spAutoFit/>
          </a:bodyPr>
          <a:lstStyle/>
          <a:p>
            <a:pPr algn="just">
              <a:lnSpc>
                <a:spcPct val="150000"/>
              </a:lnSpc>
              <a:spcAft>
                <a:spcPts val="1000"/>
              </a:spcAft>
            </a:pPr>
            <a:r>
              <a:rPr lang="en-US" sz="2000" b="1" dirty="0" err="1" smtClean="0">
                <a:effectLst/>
                <a:latin typeface="Times New Roman" panose="02020603050405020304" pitchFamily="18" charset="0"/>
                <a:ea typeface="Times New Roman" panose="02020603050405020304" pitchFamily="18" charset="0"/>
                <a:cs typeface="Vrinda"/>
              </a:rPr>
              <a:t>Camps</a:t>
            </a:r>
            <a:r>
              <a:rPr lang="en-US" sz="1600" dirty="0" err="1">
                <a:latin typeface="Calibri" panose="020F0502020204030204" pitchFamily="34" charset="0"/>
                <a:ea typeface="Times New Roman" panose="02020603050405020304" pitchFamily="18" charset="0"/>
                <a:cs typeface="Vrinda"/>
              </a:rPr>
              <a:t>:</a:t>
            </a:r>
            <a:r>
              <a:rPr lang="en-US" dirty="0" err="1" smtClean="0">
                <a:latin typeface="Times New Roman" panose="02020603050405020304" pitchFamily="18" charset="0"/>
                <a:ea typeface="Times New Roman" panose="02020603050405020304" pitchFamily="18" charset="0"/>
                <a:cs typeface="Vrinda"/>
              </a:rPr>
              <a:t>Camp</a:t>
            </a:r>
            <a:r>
              <a:rPr lang="en-US" dirty="0" smtClean="0">
                <a:latin typeface="Times New Roman" panose="02020603050405020304" pitchFamily="18" charset="0"/>
                <a:ea typeface="Times New Roman" panose="02020603050405020304" pitchFamily="18" charset="0"/>
                <a:cs typeface="Vrinda"/>
              </a:rPr>
              <a:t>  </a:t>
            </a:r>
            <a:r>
              <a:rPr lang="en-US" dirty="0">
                <a:latin typeface="Times New Roman" panose="02020603050405020304" pitchFamily="18" charset="0"/>
                <a:ea typeface="Times New Roman" panose="02020603050405020304" pitchFamily="18" charset="0"/>
                <a:cs typeface="Vrinda"/>
              </a:rPr>
              <a:t>page includes the information about camps, this camps </a:t>
            </a:r>
            <a:r>
              <a:rPr lang="en-US" dirty="0" err="1">
                <a:latin typeface="Times New Roman" panose="02020603050405020304" pitchFamily="18" charset="0"/>
                <a:ea typeface="Times New Roman" panose="02020603050405020304" pitchFamily="18" charset="0"/>
                <a:cs typeface="Vrinda"/>
              </a:rPr>
              <a:t>organised</a:t>
            </a:r>
            <a:r>
              <a:rPr lang="en-US" dirty="0">
                <a:latin typeface="Times New Roman" panose="02020603050405020304" pitchFamily="18" charset="0"/>
                <a:ea typeface="Times New Roman" panose="02020603050405020304" pitchFamily="18" charset="0"/>
                <a:cs typeface="Vrinda"/>
              </a:rPr>
              <a:t> the blood donation camp. Donor can register the account by clicking on new register. </a:t>
            </a:r>
            <a:r>
              <a:rPr lang="en-US" dirty="0" smtClean="0">
                <a:latin typeface="Times New Roman" panose="02020603050405020304" pitchFamily="18" charset="0"/>
                <a:ea typeface="Times New Roman" panose="02020603050405020304" pitchFamily="18" charset="0"/>
                <a:cs typeface="Vrinda"/>
              </a:rPr>
              <a:t>Request </a:t>
            </a:r>
            <a:r>
              <a:rPr lang="en-US" dirty="0">
                <a:latin typeface="Times New Roman" panose="02020603050405020304" pitchFamily="18" charset="0"/>
                <a:ea typeface="Times New Roman" panose="02020603050405020304" pitchFamily="18" charset="0"/>
                <a:cs typeface="Vrinda"/>
              </a:rPr>
              <a:t>for blood  page includes the information of the donor  who want to register. Donor can register the account by clicking on new register. He/she can send requests for the further enquiry of the blood donation.</a:t>
            </a:r>
            <a:endParaRPr lang="en-US" sz="1600" dirty="0">
              <a:effectLst/>
              <a:latin typeface="Calibri" panose="020F0502020204030204" pitchFamily="34" charset="0"/>
              <a:ea typeface="Times New Roman" panose="02020603050405020304" pitchFamily="18" charset="0"/>
              <a:cs typeface="Vrinda"/>
            </a:endParaRPr>
          </a:p>
        </p:txBody>
      </p:sp>
      <p:sp>
        <p:nvSpPr>
          <p:cNvPr id="3" name="Rectangle 2"/>
          <p:cNvSpPr>
            <a:spLocks noChangeArrowheads="1"/>
          </p:cNvSpPr>
          <p:nvPr/>
        </p:nvSpPr>
        <p:spPr bwMode="auto">
          <a:xfrm>
            <a:off x="3139126" y="32711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p:cNvGraphicFramePr>
          <p:nvPr>
            <p:extLst>
              <p:ext uri="{D42A27DB-BD31-4B8C-83A1-F6EECF244321}">
                <p14:modId xmlns:p14="http://schemas.microsoft.com/office/powerpoint/2010/main" val="2695037047"/>
              </p:ext>
            </p:extLst>
          </p:nvPr>
        </p:nvGraphicFramePr>
        <p:xfrm>
          <a:off x="3139126" y="3271101"/>
          <a:ext cx="5761038" cy="2789238"/>
        </p:xfrm>
        <a:graphic>
          <a:graphicData uri="http://schemas.openxmlformats.org/presentationml/2006/ole">
            <mc:AlternateContent xmlns:mc="http://schemas.openxmlformats.org/markup-compatibility/2006">
              <mc:Choice xmlns:v="urn:schemas-microsoft-com:vml" Requires="v">
                <p:oleObj spid="_x0000_s12294" name="Picture" r:id="rId3" imgW="0" imgH="0" progId="StaticMetafile">
                  <p:embed/>
                </p:oleObj>
              </mc:Choice>
              <mc:Fallback>
                <p:oleObj name="Picture" r:id="rId3" imgW="0" imgH="0" progId="StaticMetafile">
                  <p:embed/>
                  <p:pic>
                    <p:nvPicPr>
                      <p:cNvPr id="0" name="rectole00000000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9126" y="3271101"/>
                        <a:ext cx="5761038" cy="27892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32146186"/>
      </p:ext>
    </p:extLst>
  </p:cSld>
  <p:clrMapOvr>
    <a:masterClrMapping/>
  </p:clrMapOvr>
  <p:transition spd="slow">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9382" y="1841386"/>
            <a:ext cx="11859491" cy="1384995"/>
          </a:xfrm>
          <a:prstGeom prst="rect">
            <a:avLst/>
          </a:prstGeom>
        </p:spPr>
        <p:txBody>
          <a:bodyPr wrap="square">
            <a:spAutoFit/>
          </a:bodyPr>
          <a:lstStyle/>
          <a:p>
            <a:pPr algn="just">
              <a:lnSpc>
                <a:spcPct val="150000"/>
              </a:lnSpc>
              <a:spcAft>
                <a:spcPts val="1000"/>
              </a:spcAft>
            </a:pPr>
            <a:r>
              <a:rPr lang="en-US" sz="2000" b="1" dirty="0" smtClean="0">
                <a:solidFill>
                  <a:srgbClr val="002060"/>
                </a:solidFill>
                <a:effectLst/>
                <a:latin typeface="Times New Roman" panose="02020603050405020304" pitchFamily="18" charset="0"/>
                <a:ea typeface="Times New Roman" panose="02020603050405020304" pitchFamily="18" charset="0"/>
                <a:cs typeface="Vrinda"/>
              </a:rPr>
              <a:t>Donor Login </a:t>
            </a:r>
            <a:r>
              <a:rPr lang="en-US" sz="1600" dirty="0" smtClean="0">
                <a:latin typeface="Calibri" panose="020F0502020204030204" pitchFamily="34" charset="0"/>
                <a:ea typeface="Times New Roman" panose="02020603050405020304" pitchFamily="18" charset="0"/>
                <a:cs typeface="Vrinda"/>
              </a:rPr>
              <a:t>:</a:t>
            </a:r>
            <a:r>
              <a:rPr lang="en-US" dirty="0" smtClean="0">
                <a:latin typeface="Times New Roman" panose="02020603050405020304" pitchFamily="18" charset="0"/>
                <a:ea typeface="Times New Roman" panose="02020603050405020304" pitchFamily="18" charset="0"/>
                <a:cs typeface="Vrinda"/>
              </a:rPr>
              <a:t>It </a:t>
            </a:r>
            <a:r>
              <a:rPr lang="en-US" dirty="0">
                <a:latin typeface="Times New Roman" panose="02020603050405020304" pitchFamily="18" charset="0"/>
                <a:ea typeface="Times New Roman" panose="02020603050405020304" pitchFamily="18" charset="0"/>
                <a:cs typeface="Vrinda"/>
              </a:rPr>
              <a:t>is  login menu, I have set a default E-mail and password for it. This mail id and password are store in a binary file inside this project. For Password security I have replace the password's alpha numeric character to special </a:t>
            </a:r>
            <a:r>
              <a:rPr lang="en-US" dirty="0" err="1">
                <a:latin typeface="Times New Roman" panose="02020603050405020304" pitchFamily="18" charset="0"/>
                <a:ea typeface="Times New Roman" panose="02020603050405020304" pitchFamily="18" charset="0"/>
                <a:cs typeface="Vrinda"/>
              </a:rPr>
              <a:t>symbol,move</a:t>
            </a:r>
            <a:r>
              <a:rPr lang="en-US" dirty="0">
                <a:latin typeface="Times New Roman" panose="02020603050405020304" pitchFamily="18" charset="0"/>
                <a:ea typeface="Times New Roman" panose="02020603050405020304" pitchFamily="18" charset="0"/>
                <a:cs typeface="Vrinda"/>
              </a:rPr>
              <a:t> to next menu otherwise it will show you error message and ask you to invalid mail id and password.</a:t>
            </a:r>
            <a:endParaRPr lang="en-US" sz="1600" dirty="0">
              <a:effectLst/>
              <a:latin typeface="Calibri" panose="020F0502020204030204" pitchFamily="34" charset="0"/>
              <a:ea typeface="Times New Roman" panose="02020603050405020304" pitchFamily="18" charset="0"/>
              <a:cs typeface="Vrinda"/>
            </a:endParaRPr>
          </a:p>
        </p:txBody>
      </p:sp>
      <p:sp>
        <p:nvSpPr>
          <p:cNvPr id="3" name="Rectangle 2"/>
          <p:cNvSpPr>
            <a:spLocks noChangeArrowheads="1"/>
          </p:cNvSpPr>
          <p:nvPr/>
        </p:nvSpPr>
        <p:spPr bwMode="auto">
          <a:xfrm>
            <a:off x="2826328" y="322638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p:cNvGraphicFramePr>
          <p:nvPr>
            <p:extLst>
              <p:ext uri="{D42A27DB-BD31-4B8C-83A1-F6EECF244321}">
                <p14:modId xmlns:p14="http://schemas.microsoft.com/office/powerpoint/2010/main" val="822189057"/>
              </p:ext>
            </p:extLst>
          </p:nvPr>
        </p:nvGraphicFramePr>
        <p:xfrm>
          <a:off x="2826328" y="3226381"/>
          <a:ext cx="5646738" cy="3108431"/>
        </p:xfrm>
        <a:graphic>
          <a:graphicData uri="http://schemas.openxmlformats.org/presentationml/2006/ole">
            <mc:AlternateContent xmlns:mc="http://schemas.openxmlformats.org/markup-compatibility/2006">
              <mc:Choice xmlns:v="urn:schemas-microsoft-com:vml" Requires="v">
                <p:oleObj spid="_x0000_s13318" name="Picture" r:id="rId3" imgW="0" imgH="0" progId="StaticMetafile">
                  <p:embed/>
                </p:oleObj>
              </mc:Choice>
              <mc:Fallback>
                <p:oleObj name="Picture" r:id="rId3" imgW="0" imgH="0" progId="StaticMetafile">
                  <p:embed/>
                  <p:pic>
                    <p:nvPicPr>
                      <p:cNvPr id="0" name="rectole000000003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6328" y="3226381"/>
                        <a:ext cx="5646738" cy="3108431"/>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1345650494"/>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660258"/>
            <a:ext cx="11684000" cy="4903907"/>
          </a:xfrm>
          <a:prstGeom prst="rect">
            <a:avLst/>
          </a:prstGeom>
        </p:spPr>
        <p:txBody>
          <a:bodyPr wrap="square">
            <a:spAutoFit/>
          </a:bodyPr>
          <a:lstStyle/>
          <a:p>
            <a:pPr algn="just">
              <a:lnSpc>
                <a:spcPct val="150000"/>
              </a:lnSpc>
              <a:spcAft>
                <a:spcPts val="1000"/>
              </a:spcAft>
            </a:pPr>
            <a:r>
              <a:rPr lang="en-US" sz="2000" b="1" dirty="0" err="1" smtClean="0">
                <a:effectLst/>
                <a:latin typeface="Times New Roman" panose="02020603050405020304" pitchFamily="18" charset="0"/>
                <a:ea typeface="Times New Roman" panose="02020603050405020304" pitchFamily="18" charset="0"/>
                <a:cs typeface="Vrinda"/>
              </a:rPr>
              <a:t>Search</a:t>
            </a:r>
            <a:r>
              <a:rPr lang="en-US" sz="1600" dirty="0" err="1">
                <a:latin typeface="Calibri" panose="020F0502020204030204" pitchFamily="34" charset="0"/>
                <a:ea typeface="Times New Roman" panose="02020603050405020304" pitchFamily="18" charset="0"/>
                <a:cs typeface="Vrinda"/>
              </a:rPr>
              <a:t>:</a:t>
            </a:r>
            <a:r>
              <a:rPr lang="en-US" dirty="0" err="1" smtClean="0">
                <a:latin typeface="Times New Roman" panose="02020603050405020304" pitchFamily="18" charset="0"/>
                <a:ea typeface="Times New Roman" panose="02020603050405020304" pitchFamily="18" charset="0"/>
                <a:cs typeface="Vrinda"/>
              </a:rPr>
              <a:t>Search</a:t>
            </a:r>
            <a:r>
              <a:rPr lang="en-US" dirty="0" smtClean="0">
                <a:latin typeface="Times New Roman" panose="02020603050405020304" pitchFamily="18" charset="0"/>
                <a:ea typeface="Times New Roman" panose="02020603050405020304" pitchFamily="18" charset="0"/>
                <a:cs typeface="Vrinda"/>
              </a:rPr>
              <a:t> </a:t>
            </a:r>
            <a:r>
              <a:rPr lang="en-US" dirty="0">
                <a:latin typeface="Times New Roman" panose="02020603050405020304" pitchFamily="18" charset="0"/>
                <a:ea typeface="Times New Roman" panose="02020603050405020304" pitchFamily="18" charset="0"/>
                <a:cs typeface="Vrinda"/>
              </a:rPr>
              <a:t>button is used for search the donations of blood for a different </a:t>
            </a:r>
            <a:r>
              <a:rPr lang="en-US" dirty="0" err="1">
                <a:latin typeface="Times New Roman" panose="02020603050405020304" pitchFamily="18" charset="0"/>
                <a:ea typeface="Times New Roman" panose="02020603050405020304" pitchFamily="18" charset="0"/>
                <a:cs typeface="Vrinda"/>
              </a:rPr>
              <a:t>defferent</a:t>
            </a:r>
            <a:r>
              <a:rPr lang="en-US" dirty="0">
                <a:latin typeface="Times New Roman" panose="02020603050405020304" pitchFamily="18" charset="0"/>
                <a:ea typeface="Times New Roman" panose="02020603050405020304" pitchFamily="18" charset="0"/>
                <a:cs typeface="Vrinda"/>
              </a:rPr>
              <a:t> blood </a:t>
            </a:r>
            <a:r>
              <a:rPr lang="en-US" dirty="0" err="1">
                <a:latin typeface="Times New Roman" panose="02020603050405020304" pitchFamily="18" charset="0"/>
                <a:ea typeface="Times New Roman" panose="02020603050405020304" pitchFamily="18" charset="0"/>
                <a:cs typeface="Vrinda"/>
              </a:rPr>
              <a:t>groups.Blood</a:t>
            </a:r>
            <a:r>
              <a:rPr lang="en-US" dirty="0">
                <a:latin typeface="Times New Roman" panose="02020603050405020304" pitchFamily="18" charset="0"/>
                <a:ea typeface="Times New Roman" panose="02020603050405020304" pitchFamily="18" charset="0"/>
                <a:cs typeface="Vrinda"/>
              </a:rPr>
              <a:t> groups name</a:t>
            </a:r>
            <a:endParaRPr lang="en-US" sz="1600" dirty="0" smtClean="0">
              <a:effectLst/>
              <a:latin typeface="Calibri" panose="020F0502020204030204" pitchFamily="34" charset="0"/>
              <a:ea typeface="Times New Roman" panose="02020603050405020304" pitchFamily="18" charset="0"/>
              <a:cs typeface="Vrinda"/>
            </a:endParaRPr>
          </a:p>
          <a:p>
            <a:pPr marL="342900" marR="0" lvl="0" indent="-342900" algn="just">
              <a:lnSpc>
                <a:spcPct val="150000"/>
              </a:lnSpc>
              <a:spcBef>
                <a:spcPts val="0"/>
              </a:spcBef>
              <a:spcAft>
                <a:spcPts val="10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Vrinda"/>
              </a:rPr>
              <a:t>A</a:t>
            </a:r>
            <a:endParaRPr lang="en-US" sz="1600" dirty="0" smtClean="0">
              <a:effectLst/>
              <a:latin typeface="Calibri" panose="020F0502020204030204" pitchFamily="34" charset="0"/>
              <a:ea typeface="Times New Roman" panose="02020603050405020304" pitchFamily="18" charset="0"/>
              <a:cs typeface="Vrinda"/>
            </a:endParaRPr>
          </a:p>
          <a:p>
            <a:pPr marL="342900" marR="0" lvl="0" indent="-342900" algn="just">
              <a:lnSpc>
                <a:spcPct val="150000"/>
              </a:lnSpc>
              <a:spcBef>
                <a:spcPts val="0"/>
              </a:spcBef>
              <a:spcAft>
                <a:spcPts val="10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Vrinda"/>
              </a:rPr>
              <a:t>A+</a:t>
            </a:r>
            <a:endParaRPr lang="en-US" sz="1600" dirty="0" smtClean="0">
              <a:effectLst/>
              <a:latin typeface="Calibri" panose="020F0502020204030204" pitchFamily="34" charset="0"/>
              <a:ea typeface="Times New Roman" panose="02020603050405020304" pitchFamily="18" charset="0"/>
              <a:cs typeface="Vrinda"/>
            </a:endParaRPr>
          </a:p>
          <a:p>
            <a:pPr marL="342900" marR="0" lvl="0" indent="-342900" algn="just">
              <a:lnSpc>
                <a:spcPct val="150000"/>
              </a:lnSpc>
              <a:spcBef>
                <a:spcPts val="0"/>
              </a:spcBef>
              <a:spcAft>
                <a:spcPts val="10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Vrinda"/>
              </a:rPr>
              <a:t>B</a:t>
            </a:r>
            <a:endParaRPr lang="en-US" sz="1600" dirty="0" smtClean="0">
              <a:effectLst/>
              <a:latin typeface="Calibri" panose="020F0502020204030204" pitchFamily="34" charset="0"/>
              <a:ea typeface="Times New Roman" panose="02020603050405020304" pitchFamily="18" charset="0"/>
              <a:cs typeface="Vrinda"/>
            </a:endParaRPr>
          </a:p>
          <a:p>
            <a:pPr marL="342900" marR="0" lvl="0" indent="-342900" algn="just">
              <a:lnSpc>
                <a:spcPct val="150000"/>
              </a:lnSpc>
              <a:spcBef>
                <a:spcPts val="0"/>
              </a:spcBef>
              <a:spcAft>
                <a:spcPts val="10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Vrinda"/>
              </a:rPr>
              <a:t>B+</a:t>
            </a:r>
            <a:endParaRPr lang="en-US" sz="1600" dirty="0" smtClean="0">
              <a:effectLst/>
              <a:latin typeface="Calibri" panose="020F0502020204030204" pitchFamily="34" charset="0"/>
              <a:ea typeface="Times New Roman" panose="02020603050405020304" pitchFamily="18" charset="0"/>
              <a:cs typeface="Vrinda"/>
            </a:endParaRPr>
          </a:p>
          <a:p>
            <a:pPr marL="342900" marR="0" lvl="0" indent="-342900" algn="just">
              <a:lnSpc>
                <a:spcPct val="150000"/>
              </a:lnSpc>
              <a:spcBef>
                <a:spcPts val="0"/>
              </a:spcBef>
              <a:spcAft>
                <a:spcPts val="10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Vrinda"/>
              </a:rPr>
              <a:t>AB+</a:t>
            </a:r>
            <a:endParaRPr lang="en-US" sz="1600" dirty="0" smtClean="0">
              <a:effectLst/>
              <a:latin typeface="Calibri" panose="020F0502020204030204" pitchFamily="34" charset="0"/>
              <a:ea typeface="Times New Roman" panose="02020603050405020304" pitchFamily="18" charset="0"/>
              <a:cs typeface="Vrinda"/>
            </a:endParaRPr>
          </a:p>
          <a:p>
            <a:pPr marL="342900" marR="0" lvl="0" indent="-342900" algn="just">
              <a:lnSpc>
                <a:spcPct val="150000"/>
              </a:lnSpc>
              <a:spcBef>
                <a:spcPts val="0"/>
              </a:spcBef>
              <a:spcAft>
                <a:spcPts val="10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Vrinda"/>
              </a:rPr>
              <a:t>AB_</a:t>
            </a:r>
            <a:endParaRPr lang="en-US" sz="1600" dirty="0" smtClean="0">
              <a:effectLst/>
              <a:latin typeface="Calibri" panose="020F0502020204030204" pitchFamily="34" charset="0"/>
              <a:ea typeface="Times New Roman" panose="02020603050405020304" pitchFamily="18" charset="0"/>
              <a:cs typeface="Vrinda"/>
            </a:endParaRPr>
          </a:p>
          <a:p>
            <a:pPr marL="342900" marR="0" lvl="0" indent="-342900" algn="just">
              <a:lnSpc>
                <a:spcPct val="150000"/>
              </a:lnSpc>
              <a:spcBef>
                <a:spcPts val="0"/>
              </a:spcBef>
              <a:spcAft>
                <a:spcPts val="10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Vrinda"/>
              </a:rPr>
              <a:t>O+</a:t>
            </a:r>
            <a:endParaRPr lang="en-US" sz="1600" dirty="0" smtClean="0">
              <a:effectLst/>
              <a:latin typeface="Calibri" panose="020F0502020204030204" pitchFamily="34" charset="0"/>
              <a:ea typeface="Times New Roman" panose="02020603050405020304" pitchFamily="18" charset="0"/>
              <a:cs typeface="Vrinda"/>
            </a:endParaRPr>
          </a:p>
          <a:p>
            <a:pPr marL="342900" marR="0" lvl="0" indent="-342900" algn="just">
              <a:lnSpc>
                <a:spcPct val="150000"/>
              </a:lnSpc>
              <a:spcBef>
                <a:spcPts val="0"/>
              </a:spcBef>
              <a:spcAft>
                <a:spcPts val="10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Vrinda"/>
              </a:rPr>
              <a:t>O-</a:t>
            </a:r>
            <a:endParaRPr lang="en-US" sz="1600" dirty="0">
              <a:effectLst/>
              <a:latin typeface="Calibri" panose="020F0502020204030204" pitchFamily="34" charset="0"/>
              <a:ea typeface="Times New Roman" panose="02020603050405020304" pitchFamily="18" charset="0"/>
              <a:cs typeface="Vrinda"/>
            </a:endParaRPr>
          </a:p>
        </p:txBody>
      </p:sp>
      <p:sp>
        <p:nvSpPr>
          <p:cNvPr id="3" name="Rectangle 2"/>
          <p:cNvSpPr>
            <a:spLocks noChangeArrowheads="1"/>
          </p:cNvSpPr>
          <p:nvPr/>
        </p:nvSpPr>
        <p:spPr bwMode="auto">
          <a:xfrm>
            <a:off x="2918691" y="2493817"/>
            <a:ext cx="1249951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p:cNvGraphicFramePr>
          <p:nvPr>
            <p:extLst>
              <p:ext uri="{D42A27DB-BD31-4B8C-83A1-F6EECF244321}">
                <p14:modId xmlns:p14="http://schemas.microsoft.com/office/powerpoint/2010/main" val="1339357643"/>
              </p:ext>
            </p:extLst>
          </p:nvPr>
        </p:nvGraphicFramePr>
        <p:xfrm>
          <a:off x="2918691" y="2493818"/>
          <a:ext cx="5725688" cy="3671312"/>
        </p:xfrm>
        <a:graphic>
          <a:graphicData uri="http://schemas.openxmlformats.org/presentationml/2006/ole">
            <mc:AlternateContent xmlns:mc="http://schemas.openxmlformats.org/markup-compatibility/2006">
              <mc:Choice xmlns:v="urn:schemas-microsoft-com:vml" Requires="v">
                <p:oleObj spid="_x0000_s14342" name="Picture" r:id="rId3" imgW="0" imgH="0" progId="StaticMetafile">
                  <p:embed/>
                </p:oleObj>
              </mc:Choice>
              <mc:Fallback>
                <p:oleObj name="Picture" r:id="rId3" imgW="0" imgH="0" progId="StaticMetafile">
                  <p:embed/>
                  <p:pic>
                    <p:nvPicPr>
                      <p:cNvPr id="0" name="rectole000000003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8691" y="2493818"/>
                        <a:ext cx="5725688" cy="3671312"/>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14418374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30408" y="676657"/>
            <a:ext cx="9144000" cy="1170431"/>
          </a:xfrm>
        </p:spPr>
        <p:txBody>
          <a:bodyPr/>
          <a:lstStyle/>
          <a:p>
            <a:r>
              <a:rPr lang="en-US" sz="3400" dirty="0" smtClean="0"/>
              <a:t/>
            </a:r>
            <a:br>
              <a:rPr lang="en-US" sz="3400" dirty="0" smtClean="0"/>
            </a:br>
            <a:r>
              <a:rPr lang="en-US" sz="3600" dirty="0" smtClean="0">
                <a:solidFill>
                  <a:schemeClr val="bg1"/>
                </a:solidFill>
                <a:latin typeface="Algerian" panose="04020705040A02060702" pitchFamily="82" charset="0"/>
              </a:rPr>
              <a:t>Acknowledgements</a:t>
            </a:r>
            <a:r>
              <a:rPr lang="en-US" sz="3600" dirty="0" smtClean="0"/>
              <a:t/>
            </a:r>
            <a:br>
              <a:rPr lang="en-US" sz="3600" dirty="0" smtClean="0"/>
            </a:br>
            <a:endParaRPr lang="en-US" sz="3400" dirty="0"/>
          </a:p>
        </p:txBody>
      </p:sp>
      <p:sp>
        <p:nvSpPr>
          <p:cNvPr id="3" name="Subtitle 2"/>
          <p:cNvSpPr>
            <a:spLocks noGrp="1"/>
          </p:cNvSpPr>
          <p:nvPr>
            <p:ph type="subTitle" idx="1"/>
          </p:nvPr>
        </p:nvSpPr>
        <p:spPr>
          <a:xfrm>
            <a:off x="384048" y="1847088"/>
            <a:ext cx="11612880" cy="4471416"/>
          </a:xfrm>
        </p:spPr>
        <p:txBody>
          <a:bodyPr/>
          <a:lstStyle/>
          <a:p>
            <a:pPr algn="just"/>
            <a:endParaRPr lang="en-US" dirty="0"/>
          </a:p>
          <a:p>
            <a:pPr algn="just"/>
            <a:r>
              <a:rPr lang="en-US" dirty="0" smtClean="0"/>
              <a:t>It </a:t>
            </a:r>
            <a:r>
              <a:rPr lang="en-US" dirty="0"/>
              <a:t>is my pleasure to be indebted to various people, who directly or indirectly contributed in the development of this work and who influenced our thinking, behavior, and acts during the course of our training. I express my sincere gratitude </a:t>
            </a:r>
            <a:r>
              <a:rPr lang="en-US" b="1" dirty="0"/>
              <a:t> </a:t>
            </a:r>
            <a:r>
              <a:rPr lang="en-US" b="1" dirty="0" err="1"/>
              <a:t>Shantonu</a:t>
            </a:r>
            <a:r>
              <a:rPr lang="en-US" b="1" dirty="0"/>
              <a:t> Roy</a:t>
            </a:r>
            <a:r>
              <a:rPr lang="en-US" dirty="0"/>
              <a:t>(</a:t>
            </a:r>
            <a:r>
              <a:rPr lang="en-US" dirty="0" err="1"/>
              <a:t>B.Sc</a:t>
            </a:r>
            <a:r>
              <a:rPr lang="en-US" dirty="0"/>
              <a:t> in CSE)worthy mentor, guide and a great teacher who influenced and inspired me in many ways. Lastly, I would like to thank the almighty and my parents for their moral support and my friends with whom I shared our day-to-day experience and received lots of suggestions that improved our quality of work.</a:t>
            </a:r>
          </a:p>
          <a:p>
            <a:endParaRPr lang="en-US" dirty="0"/>
          </a:p>
        </p:txBody>
      </p:sp>
    </p:spTree>
    <p:extLst>
      <p:ext uri="{BB962C8B-B14F-4D97-AF65-F5344CB8AC3E}">
        <p14:creationId xmlns:p14="http://schemas.microsoft.com/office/powerpoint/2010/main" val="652713203"/>
      </p:ext>
    </p:extLst>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9381" y="1970558"/>
            <a:ext cx="11859491" cy="969496"/>
          </a:xfrm>
          <a:prstGeom prst="rect">
            <a:avLst/>
          </a:prstGeom>
        </p:spPr>
        <p:txBody>
          <a:bodyPr wrap="square">
            <a:spAutoFit/>
          </a:bodyPr>
          <a:lstStyle/>
          <a:p>
            <a:pPr algn="just">
              <a:lnSpc>
                <a:spcPct val="150000"/>
              </a:lnSpc>
              <a:spcAft>
                <a:spcPts val="1000"/>
              </a:spcAft>
            </a:pPr>
            <a:r>
              <a:rPr lang="en-US" sz="2000" b="1" dirty="0" err="1" smtClean="0">
                <a:effectLst/>
                <a:latin typeface="Times New Roman" panose="02020603050405020304" pitchFamily="18" charset="0"/>
                <a:ea typeface="Times New Roman" panose="02020603050405020304" pitchFamily="18" charset="0"/>
                <a:cs typeface="Vrinda"/>
              </a:rPr>
              <a:t>Contact</a:t>
            </a:r>
            <a:r>
              <a:rPr lang="en-US" sz="1600" dirty="0" err="1">
                <a:latin typeface="Calibri" panose="020F0502020204030204" pitchFamily="34" charset="0"/>
                <a:ea typeface="Times New Roman" panose="02020603050405020304" pitchFamily="18" charset="0"/>
                <a:cs typeface="Vrinda"/>
              </a:rPr>
              <a:t>:</a:t>
            </a:r>
            <a:r>
              <a:rPr lang="en-US" dirty="0" err="1" smtClean="0">
                <a:latin typeface="Times New Roman" panose="02020603050405020304" pitchFamily="18" charset="0"/>
                <a:ea typeface="Times New Roman" panose="02020603050405020304" pitchFamily="18" charset="0"/>
                <a:cs typeface="Vrinda"/>
              </a:rPr>
              <a:t>In</a:t>
            </a:r>
            <a:r>
              <a:rPr lang="en-US" dirty="0" smtClean="0">
                <a:latin typeface="Times New Roman" panose="02020603050405020304" pitchFamily="18" charset="0"/>
                <a:ea typeface="Times New Roman" panose="02020603050405020304" pitchFamily="18" charset="0"/>
                <a:cs typeface="Vrinda"/>
              </a:rPr>
              <a:t> </a:t>
            </a:r>
            <a:r>
              <a:rPr lang="en-US" dirty="0">
                <a:latin typeface="Times New Roman" panose="02020603050405020304" pitchFamily="18" charset="0"/>
                <a:ea typeface="Times New Roman" panose="02020603050405020304" pitchFamily="18" charset="0"/>
                <a:cs typeface="Vrinda"/>
              </a:rPr>
              <a:t>contact page any one who wants to need a blood or gaining a information about this system then he/she can contact with </a:t>
            </a:r>
            <a:r>
              <a:rPr lang="en-US" dirty="0" err="1">
                <a:latin typeface="Times New Roman" panose="02020603050405020304" pitchFamily="18" charset="0"/>
                <a:ea typeface="Times New Roman" panose="02020603050405020304" pitchFamily="18" charset="0"/>
                <a:cs typeface="Vrinda"/>
              </a:rPr>
              <a:t>us.Person</a:t>
            </a:r>
            <a:r>
              <a:rPr lang="en-US" dirty="0">
                <a:latin typeface="Times New Roman" panose="02020603050405020304" pitchFamily="18" charset="0"/>
                <a:ea typeface="Times New Roman" panose="02020603050405020304" pitchFamily="18" charset="0"/>
                <a:cs typeface="Vrinda"/>
              </a:rPr>
              <a:t> will get the blood immediately he/she requested for the particular blood group he/she Has requested.  </a:t>
            </a:r>
            <a:endParaRPr lang="en-US" sz="1600" dirty="0">
              <a:effectLst/>
              <a:latin typeface="Calibri" panose="020F0502020204030204" pitchFamily="34" charset="0"/>
              <a:ea typeface="Times New Roman" panose="02020603050405020304" pitchFamily="18" charset="0"/>
              <a:cs typeface="Vrinda"/>
            </a:endParaRPr>
          </a:p>
        </p:txBody>
      </p:sp>
      <p:sp>
        <p:nvSpPr>
          <p:cNvPr id="3" name="Rectangle 2"/>
          <p:cNvSpPr>
            <a:spLocks noChangeArrowheads="1"/>
          </p:cNvSpPr>
          <p:nvPr/>
        </p:nvSpPr>
        <p:spPr bwMode="auto">
          <a:xfrm>
            <a:off x="2604655" y="3084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p:cNvGraphicFramePr>
          <p:nvPr>
            <p:extLst>
              <p:ext uri="{D42A27DB-BD31-4B8C-83A1-F6EECF244321}">
                <p14:modId xmlns:p14="http://schemas.microsoft.com/office/powerpoint/2010/main" val="160808705"/>
              </p:ext>
            </p:extLst>
          </p:nvPr>
        </p:nvGraphicFramePr>
        <p:xfrm>
          <a:off x="2830898" y="3084946"/>
          <a:ext cx="5600700" cy="3155598"/>
        </p:xfrm>
        <a:graphic>
          <a:graphicData uri="http://schemas.openxmlformats.org/presentationml/2006/ole">
            <mc:AlternateContent xmlns:mc="http://schemas.openxmlformats.org/markup-compatibility/2006">
              <mc:Choice xmlns:v="urn:schemas-microsoft-com:vml" Requires="v">
                <p:oleObj spid="_x0000_s15366" name="Picture" r:id="rId3" imgW="0" imgH="0" progId="StaticMetafile">
                  <p:embed/>
                </p:oleObj>
              </mc:Choice>
              <mc:Fallback>
                <p:oleObj name="Picture" r:id="rId3" imgW="0" imgH="0" progId="StaticMetafile">
                  <p:embed/>
                  <p:pic>
                    <p:nvPicPr>
                      <p:cNvPr id="0" name="rectole000000003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898" y="3084946"/>
                        <a:ext cx="5600700" cy="3155598"/>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1964346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1600" y="2099729"/>
            <a:ext cx="11998036" cy="553998"/>
          </a:xfrm>
          <a:prstGeom prst="rect">
            <a:avLst/>
          </a:prstGeom>
        </p:spPr>
        <p:txBody>
          <a:bodyPr wrap="square">
            <a:spAutoFit/>
          </a:bodyPr>
          <a:lstStyle/>
          <a:p>
            <a:pPr algn="just">
              <a:lnSpc>
                <a:spcPct val="150000"/>
              </a:lnSpc>
              <a:spcAft>
                <a:spcPts val="1000"/>
              </a:spcAft>
            </a:pPr>
            <a:r>
              <a:rPr lang="en-US" sz="2000" b="1" dirty="0" smtClean="0">
                <a:effectLst/>
                <a:latin typeface="Times New Roman" panose="02020603050405020304" pitchFamily="18" charset="0"/>
                <a:ea typeface="Times New Roman" panose="02020603050405020304" pitchFamily="18" charset="0"/>
                <a:cs typeface="Vrinda"/>
              </a:rPr>
              <a:t>Donor </a:t>
            </a:r>
            <a:r>
              <a:rPr lang="en-US" sz="2000" b="1" dirty="0" err="1" smtClean="0">
                <a:effectLst/>
                <a:latin typeface="Times New Roman" panose="02020603050405020304" pitchFamily="18" charset="0"/>
                <a:ea typeface="Times New Roman" panose="02020603050405020304" pitchFamily="18" charset="0"/>
                <a:cs typeface="Vrinda"/>
              </a:rPr>
              <a:t>Pannel</a:t>
            </a:r>
            <a:r>
              <a:rPr lang="en-US" sz="1600" dirty="0" err="1">
                <a:latin typeface="Calibri" panose="020F0502020204030204" pitchFamily="34" charset="0"/>
                <a:ea typeface="Times New Roman" panose="02020603050405020304" pitchFamily="18" charset="0"/>
                <a:cs typeface="Vrinda"/>
              </a:rPr>
              <a:t>:</a:t>
            </a:r>
            <a:r>
              <a:rPr lang="en-US" dirty="0" err="1" smtClean="0">
                <a:latin typeface="Times New Roman" panose="02020603050405020304" pitchFamily="18" charset="0"/>
                <a:ea typeface="Times New Roman" panose="02020603050405020304" pitchFamily="18" charset="0"/>
                <a:cs typeface="Vrinda"/>
              </a:rPr>
              <a:t>This</a:t>
            </a:r>
            <a:r>
              <a:rPr lang="en-US" dirty="0" smtClean="0">
                <a:latin typeface="Times New Roman" panose="02020603050405020304" pitchFamily="18" charset="0"/>
                <a:ea typeface="Times New Roman" panose="02020603050405020304" pitchFamily="18" charset="0"/>
                <a:cs typeface="Vrinda"/>
              </a:rPr>
              <a:t> </a:t>
            </a:r>
            <a:r>
              <a:rPr lang="en-US" dirty="0">
                <a:latin typeface="Times New Roman" panose="02020603050405020304" pitchFamily="18" charset="0"/>
                <a:ea typeface="Times New Roman" panose="02020603050405020304" pitchFamily="18" charset="0"/>
                <a:cs typeface="Vrinda"/>
              </a:rPr>
              <a:t>page is the </a:t>
            </a:r>
            <a:r>
              <a:rPr lang="en-US" dirty="0" err="1">
                <a:latin typeface="Times New Roman" panose="02020603050405020304" pitchFamily="18" charset="0"/>
                <a:ea typeface="Times New Roman" panose="02020603050405020304" pitchFamily="18" charset="0"/>
                <a:cs typeface="Vrinda"/>
              </a:rPr>
              <a:t>the</a:t>
            </a:r>
            <a:r>
              <a:rPr lang="en-US" dirty="0">
                <a:latin typeface="Times New Roman" panose="02020603050405020304" pitchFamily="18" charset="0"/>
                <a:ea typeface="Times New Roman" panose="02020603050405020304" pitchFamily="18" charset="0"/>
                <a:cs typeface="Vrinda"/>
              </a:rPr>
              <a:t> welcome page of the donor panel. In this page include all the module related to Donor like :</a:t>
            </a:r>
            <a:endParaRPr lang="en-US" sz="1600" dirty="0">
              <a:effectLst/>
              <a:latin typeface="Calibri" panose="020F0502020204030204" pitchFamily="34" charset="0"/>
              <a:ea typeface="Times New Roman" panose="02020603050405020304" pitchFamily="18" charset="0"/>
              <a:cs typeface="Vrinda"/>
            </a:endParaRPr>
          </a:p>
        </p:txBody>
      </p:sp>
      <p:sp>
        <p:nvSpPr>
          <p:cNvPr id="3" name="Rectangle 2"/>
          <p:cNvSpPr>
            <a:spLocks noChangeArrowheads="1"/>
          </p:cNvSpPr>
          <p:nvPr/>
        </p:nvSpPr>
        <p:spPr bwMode="auto">
          <a:xfrm>
            <a:off x="3094181" y="2743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p:cNvGraphicFramePr>
          <p:nvPr>
            <p:extLst>
              <p:ext uri="{D42A27DB-BD31-4B8C-83A1-F6EECF244321}">
                <p14:modId xmlns:p14="http://schemas.microsoft.com/office/powerpoint/2010/main" val="2579097996"/>
              </p:ext>
            </p:extLst>
          </p:nvPr>
        </p:nvGraphicFramePr>
        <p:xfrm>
          <a:off x="3094181" y="2743199"/>
          <a:ext cx="5600700" cy="3572759"/>
        </p:xfrm>
        <a:graphic>
          <a:graphicData uri="http://schemas.openxmlformats.org/presentationml/2006/ole">
            <mc:AlternateContent xmlns:mc="http://schemas.openxmlformats.org/markup-compatibility/2006">
              <mc:Choice xmlns:v="urn:schemas-microsoft-com:vml" Requires="v">
                <p:oleObj spid="_x0000_s16389" name="Picture" r:id="rId3" imgW="0" imgH="0" progId="StaticMetafile">
                  <p:embed/>
                </p:oleObj>
              </mc:Choice>
              <mc:Fallback>
                <p:oleObj name="Picture" r:id="rId3" imgW="0" imgH="0" progId="StaticMetafile">
                  <p:embed/>
                  <p:pic>
                    <p:nvPicPr>
                      <p:cNvPr id="0" name="rectole00000000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4181" y="2743199"/>
                        <a:ext cx="5600700" cy="3572759"/>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17342975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1745" y="1782396"/>
            <a:ext cx="11702473" cy="1384995"/>
          </a:xfrm>
          <a:prstGeom prst="rect">
            <a:avLst/>
          </a:prstGeom>
        </p:spPr>
        <p:txBody>
          <a:bodyPr wrap="square">
            <a:spAutoFit/>
          </a:bodyPr>
          <a:lstStyle/>
          <a:p>
            <a:pPr algn="just">
              <a:lnSpc>
                <a:spcPct val="150000"/>
              </a:lnSpc>
              <a:spcAft>
                <a:spcPts val="1000"/>
              </a:spcAft>
            </a:pPr>
            <a:r>
              <a:rPr lang="en-US" sz="2000" b="1" dirty="0" smtClean="0">
                <a:effectLst/>
                <a:latin typeface="Times New Roman" panose="02020603050405020304" pitchFamily="18" charset="0"/>
                <a:ea typeface="Times New Roman" panose="02020603050405020304" pitchFamily="18" charset="0"/>
                <a:cs typeface="Vrinda"/>
              </a:rPr>
              <a:t>Admin </a:t>
            </a:r>
            <a:r>
              <a:rPr lang="en-US" sz="2000" b="1" dirty="0" err="1" smtClean="0">
                <a:effectLst/>
                <a:latin typeface="Times New Roman" panose="02020603050405020304" pitchFamily="18" charset="0"/>
                <a:ea typeface="Times New Roman" panose="02020603050405020304" pitchFamily="18" charset="0"/>
                <a:cs typeface="Vrinda"/>
              </a:rPr>
              <a:t>Pannel</a:t>
            </a:r>
            <a:r>
              <a:rPr lang="en-US" sz="1600" dirty="0" err="1">
                <a:latin typeface="Calibri" panose="020F0502020204030204" pitchFamily="34" charset="0"/>
                <a:ea typeface="Times New Roman" panose="02020603050405020304" pitchFamily="18" charset="0"/>
                <a:cs typeface="Vrinda"/>
              </a:rPr>
              <a:t>:</a:t>
            </a:r>
            <a:r>
              <a:rPr lang="en-US" dirty="0" err="1" smtClean="0">
                <a:latin typeface="Times New Roman" panose="02020603050405020304" pitchFamily="18" charset="0"/>
                <a:ea typeface="Times New Roman" panose="02020603050405020304" pitchFamily="18" charset="0"/>
                <a:cs typeface="Vrinda"/>
              </a:rPr>
              <a:t>This</a:t>
            </a:r>
            <a:r>
              <a:rPr lang="en-US" dirty="0" smtClean="0">
                <a:latin typeface="Times New Roman" panose="02020603050405020304" pitchFamily="18" charset="0"/>
                <a:ea typeface="Times New Roman" panose="02020603050405020304" pitchFamily="18" charset="0"/>
                <a:cs typeface="Vrinda"/>
              </a:rPr>
              <a:t> </a:t>
            </a:r>
            <a:r>
              <a:rPr lang="en-US" dirty="0">
                <a:latin typeface="Times New Roman" panose="02020603050405020304" pitchFamily="18" charset="0"/>
                <a:ea typeface="Times New Roman" panose="02020603050405020304" pitchFamily="18" charset="0"/>
                <a:cs typeface="Vrinda"/>
              </a:rPr>
              <a:t>is the admin side of the project, shows all the admin page like addition , </a:t>
            </a:r>
            <a:r>
              <a:rPr lang="en-US" dirty="0" err="1">
                <a:latin typeface="Times New Roman" panose="02020603050405020304" pitchFamily="18" charset="0"/>
                <a:ea typeface="Times New Roman" panose="02020603050405020304" pitchFamily="18" charset="0"/>
                <a:cs typeface="Vrinda"/>
              </a:rPr>
              <a:t>updation</a:t>
            </a:r>
            <a:r>
              <a:rPr lang="en-US" dirty="0">
                <a:latin typeface="Times New Roman" panose="02020603050405020304" pitchFamily="18" charset="0"/>
                <a:ea typeface="Times New Roman" panose="02020603050405020304" pitchFamily="18" charset="0"/>
                <a:cs typeface="Vrinda"/>
              </a:rPr>
              <a:t>, deletion of the user, </a:t>
            </a:r>
            <a:r>
              <a:rPr lang="en-US" dirty="0" err="1">
                <a:latin typeface="Times New Roman" panose="02020603050405020304" pitchFamily="18" charset="0"/>
                <a:ea typeface="Times New Roman" panose="02020603050405020304" pitchFamily="18" charset="0"/>
                <a:cs typeface="Vrinda"/>
              </a:rPr>
              <a:t>city,state,camps</a:t>
            </a:r>
            <a:r>
              <a:rPr lang="en-US" dirty="0">
                <a:latin typeface="Times New Roman" panose="02020603050405020304" pitchFamily="18" charset="0"/>
                <a:ea typeface="Times New Roman" panose="02020603050405020304" pitchFamily="18" charset="0"/>
                <a:cs typeface="Vrinda"/>
              </a:rPr>
              <a:t> </a:t>
            </a:r>
            <a:r>
              <a:rPr lang="en-US" dirty="0" err="1" smtClean="0">
                <a:latin typeface="Times New Roman" panose="02020603050405020304" pitchFamily="18" charset="0"/>
                <a:ea typeface="Times New Roman" panose="02020603050405020304" pitchFamily="18" charset="0"/>
                <a:cs typeface="Vrinda"/>
              </a:rPr>
              <a:t>etc.Person</a:t>
            </a:r>
            <a:r>
              <a:rPr lang="en-US" dirty="0" smtClean="0">
                <a:latin typeface="Times New Roman" panose="02020603050405020304" pitchFamily="18" charset="0"/>
                <a:ea typeface="Times New Roman" panose="02020603050405020304" pitchFamily="18" charset="0"/>
                <a:cs typeface="Vrinda"/>
              </a:rPr>
              <a:t> </a:t>
            </a:r>
            <a:r>
              <a:rPr lang="en-US" dirty="0">
                <a:latin typeface="Times New Roman" panose="02020603050405020304" pitchFamily="18" charset="0"/>
                <a:ea typeface="Times New Roman" panose="02020603050405020304" pitchFamily="18" charset="0"/>
                <a:cs typeface="Vrinda"/>
              </a:rPr>
              <a:t>will get the blood immediately he/she requested for the particular blood group </a:t>
            </a:r>
            <a:r>
              <a:rPr lang="en-US" dirty="0" smtClean="0">
                <a:latin typeface="Times New Roman" panose="02020603050405020304" pitchFamily="18" charset="0"/>
                <a:ea typeface="Times New Roman" panose="02020603050405020304" pitchFamily="18" charset="0"/>
                <a:cs typeface="Vrinda"/>
              </a:rPr>
              <a:t>he/</a:t>
            </a:r>
            <a:r>
              <a:rPr lang="en-US" dirty="0" err="1" smtClean="0">
                <a:latin typeface="Times New Roman" panose="02020603050405020304" pitchFamily="18" charset="0"/>
                <a:ea typeface="Times New Roman" panose="02020603050405020304" pitchFamily="18" charset="0"/>
                <a:cs typeface="Vrinda"/>
              </a:rPr>
              <a:t>she</a:t>
            </a:r>
            <a:r>
              <a:rPr lang="en-US" dirty="0" err="1" smtClean="0">
                <a:latin typeface="Times New Roman" panose="02020603050405020304" pitchFamily="18" charset="0"/>
                <a:ea typeface="Times New Roman" panose="02020603050405020304" pitchFamily="18" charset="0"/>
              </a:rPr>
              <a:t>has</a:t>
            </a:r>
            <a:r>
              <a:rPr lang="en-US" dirty="0" smtClean="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requested. </a:t>
            </a:r>
            <a:endParaRPr lang="en-US" dirty="0"/>
          </a:p>
        </p:txBody>
      </p:sp>
      <p:sp>
        <p:nvSpPr>
          <p:cNvPr id="3" name="Rectangle 2"/>
          <p:cNvSpPr>
            <a:spLocks noChangeArrowheads="1"/>
          </p:cNvSpPr>
          <p:nvPr/>
        </p:nvSpPr>
        <p:spPr bwMode="auto">
          <a:xfrm>
            <a:off x="2955636" y="28263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p:cNvGraphicFramePr>
          <p:nvPr>
            <p:extLst>
              <p:ext uri="{D42A27DB-BD31-4B8C-83A1-F6EECF244321}">
                <p14:modId xmlns:p14="http://schemas.microsoft.com/office/powerpoint/2010/main" val="3595568899"/>
              </p:ext>
            </p:extLst>
          </p:nvPr>
        </p:nvGraphicFramePr>
        <p:xfrm>
          <a:off x="2955636" y="2826328"/>
          <a:ext cx="5897563" cy="3244534"/>
        </p:xfrm>
        <a:graphic>
          <a:graphicData uri="http://schemas.openxmlformats.org/presentationml/2006/ole">
            <mc:AlternateContent xmlns:mc="http://schemas.openxmlformats.org/markup-compatibility/2006">
              <mc:Choice xmlns:v="urn:schemas-microsoft-com:vml" Requires="v">
                <p:oleObj spid="_x0000_s20485" name="Picture" r:id="rId3" imgW="0" imgH="0" progId="StaticMetafile">
                  <p:embed/>
                </p:oleObj>
              </mc:Choice>
              <mc:Fallback>
                <p:oleObj name="Picture" r:id="rId3" imgW="0" imgH="0" progId="StaticMetafile">
                  <p:embed/>
                  <p:pic>
                    <p:nvPicPr>
                      <p:cNvPr id="0" name="rectole000000004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5636" y="2826328"/>
                        <a:ext cx="5897563" cy="3244534"/>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3946692607"/>
      </p:ext>
    </p:extLst>
  </p:cSld>
  <p:clrMapOvr>
    <a:masterClrMapping/>
  </p:clrMapOvr>
  <p:transition spd="slow">
    <p:randomBar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p:cNvGraphicFramePr>
          <p:nvPr>
            <p:extLst>
              <p:ext uri="{D42A27DB-BD31-4B8C-83A1-F6EECF244321}">
                <p14:modId xmlns:p14="http://schemas.microsoft.com/office/powerpoint/2010/main" val="872457362"/>
              </p:ext>
            </p:extLst>
          </p:nvPr>
        </p:nvGraphicFramePr>
        <p:xfrm>
          <a:off x="2497861" y="2658360"/>
          <a:ext cx="5573423" cy="3633768"/>
        </p:xfrm>
        <a:graphic>
          <a:graphicData uri="http://schemas.openxmlformats.org/presentationml/2006/ole">
            <mc:AlternateContent xmlns:mc="http://schemas.openxmlformats.org/markup-compatibility/2006">
              <mc:Choice xmlns:v="urn:schemas-microsoft-com:vml" Requires="v">
                <p:oleObj spid="_x0000_s17413" name="Picture" r:id="rId3" imgW="0" imgH="0" progId="StaticMetafile">
                  <p:embed/>
                </p:oleObj>
              </mc:Choice>
              <mc:Fallback>
                <p:oleObj name="Picture" r:id="rId3" imgW="0" imgH="0" progId="StaticMetafile">
                  <p:embed/>
                  <p:pic>
                    <p:nvPicPr>
                      <p:cNvPr id="0" name="rectole000000003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7861" y="2658360"/>
                        <a:ext cx="5573423" cy="3633768"/>
                      </a:xfrm>
                      <a:prstGeom prst="rect">
                        <a:avLst/>
                      </a:prstGeom>
                      <a:solidFill>
                        <a:srgbClr val="FFFFFF"/>
                      </a:solidFill>
                      <a:ln>
                        <a:noFill/>
                      </a:ln>
                    </p:spPr>
                  </p:pic>
                </p:oleObj>
              </mc:Fallback>
            </mc:AlternateContent>
          </a:graphicData>
        </a:graphic>
      </p:graphicFrame>
      <p:sp>
        <p:nvSpPr>
          <p:cNvPr id="2" name="Rectangle 2"/>
          <p:cNvSpPr>
            <a:spLocks noChangeArrowheads="1"/>
          </p:cNvSpPr>
          <p:nvPr/>
        </p:nvSpPr>
        <p:spPr bwMode="auto">
          <a:xfrm>
            <a:off x="318131" y="2146365"/>
            <a:ext cx="12367491"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Change Password</a:t>
            </a:r>
            <a:r>
              <a:rPr lang="en-US" altLang="en-US" sz="1700" dirty="0"/>
              <a:t> </a:t>
            </a:r>
            <a:r>
              <a:rPr lang="en-US" altLang="en-US" sz="1700" dirty="0" smtClean="0"/>
              <a:t>:</a:t>
            </a:r>
            <a:r>
              <a:rPr kumimoji="0" lang="en-US" altLang="en-US" sz="17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Above snap short describe how the donor change our password .This is only used by a donor.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700" dirty="0">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00" b="0" i="0" u="none" strike="noStrike" cap="none" normalizeH="0" baseline="0" dirty="0" smtClean="0">
              <a:ln>
                <a:noFill/>
              </a:ln>
              <a:solidFill>
                <a:schemeClr val="tx1"/>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683199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620075" y="2063852"/>
            <a:ext cx="9983271"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Update Profile</a:t>
            </a:r>
            <a:endParaRPr kumimoji="0" lang="en-US" altLang="en-US" sz="17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Above snap short describe how the donor update our profile .This is only used by a donor</a:t>
            </a:r>
            <a:r>
              <a:rPr kumimoji="0" lang="en-US" altLang="en-US"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3" name="Object 2"/>
          <p:cNvGraphicFramePr>
            <a:graphicFrameLocks/>
          </p:cNvGraphicFramePr>
          <p:nvPr>
            <p:extLst>
              <p:ext uri="{D42A27DB-BD31-4B8C-83A1-F6EECF244321}">
                <p14:modId xmlns:p14="http://schemas.microsoft.com/office/powerpoint/2010/main" val="939663562"/>
              </p:ext>
            </p:extLst>
          </p:nvPr>
        </p:nvGraphicFramePr>
        <p:xfrm>
          <a:off x="3008008" y="2848657"/>
          <a:ext cx="5578475" cy="3413598"/>
        </p:xfrm>
        <a:graphic>
          <a:graphicData uri="http://schemas.openxmlformats.org/presentationml/2006/ole">
            <mc:AlternateContent xmlns:mc="http://schemas.openxmlformats.org/markup-compatibility/2006">
              <mc:Choice xmlns:v="urn:schemas-microsoft-com:vml" Requires="v">
                <p:oleObj spid="_x0000_s18437" name="Picture" r:id="rId3" imgW="0" imgH="0" progId="StaticMetafile">
                  <p:embed/>
                </p:oleObj>
              </mc:Choice>
              <mc:Fallback>
                <p:oleObj name="Picture" r:id="rId3" imgW="0" imgH="0" progId="StaticMetafile">
                  <p:embed/>
                  <p:pic>
                    <p:nvPicPr>
                      <p:cNvPr id="0" name="rectole000000003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8008" y="2848657"/>
                        <a:ext cx="5578475" cy="3413598"/>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12951509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219" y="1888546"/>
            <a:ext cx="11554691" cy="919419"/>
          </a:xfrm>
          <a:prstGeom prst="rect">
            <a:avLst/>
          </a:prstGeom>
        </p:spPr>
        <p:txBody>
          <a:bodyPr wrap="square">
            <a:spAutoFit/>
          </a:bodyPr>
          <a:lstStyle/>
          <a:p>
            <a:pPr algn="just">
              <a:lnSpc>
                <a:spcPct val="150000"/>
              </a:lnSpc>
              <a:spcAft>
                <a:spcPts val="1000"/>
              </a:spcAft>
            </a:pPr>
            <a:r>
              <a:rPr lang="en-US" sz="2000" b="1" dirty="0" smtClean="0">
                <a:effectLst/>
                <a:latin typeface="Times New Roman" panose="02020603050405020304" pitchFamily="18" charset="0"/>
                <a:ea typeface="Times New Roman" panose="02020603050405020304" pitchFamily="18" charset="0"/>
                <a:cs typeface="Vrinda"/>
              </a:rPr>
              <a:t>Blood Donated  </a:t>
            </a:r>
            <a:r>
              <a:rPr lang="en-US" sz="1600" dirty="0">
                <a:latin typeface="Calibri" panose="020F0502020204030204" pitchFamily="34" charset="0"/>
                <a:ea typeface="Times New Roman" panose="02020603050405020304" pitchFamily="18" charset="0"/>
                <a:cs typeface="Vrinda"/>
              </a:rPr>
              <a:t>:</a:t>
            </a:r>
            <a:r>
              <a:rPr lang="en-US" dirty="0" smtClean="0">
                <a:latin typeface="Times New Roman" panose="02020603050405020304" pitchFamily="18" charset="0"/>
                <a:ea typeface="Times New Roman" panose="02020603050405020304" pitchFamily="18" charset="0"/>
                <a:cs typeface="Vrinda"/>
              </a:rPr>
              <a:t>Above </a:t>
            </a:r>
            <a:r>
              <a:rPr lang="en-US" dirty="0">
                <a:latin typeface="Times New Roman" panose="02020603050405020304" pitchFamily="18" charset="0"/>
                <a:ea typeface="Times New Roman" panose="02020603050405020304" pitchFamily="18" charset="0"/>
                <a:cs typeface="Vrinda"/>
              </a:rPr>
              <a:t>snap short describe about donation from </a:t>
            </a:r>
            <a:r>
              <a:rPr lang="en-US" dirty="0" err="1">
                <a:latin typeface="Times New Roman" panose="02020603050405020304" pitchFamily="18" charset="0"/>
                <a:ea typeface="Times New Roman" panose="02020603050405020304" pitchFamily="18" charset="0"/>
                <a:cs typeface="Vrinda"/>
              </a:rPr>
              <a:t>donor.This</a:t>
            </a:r>
            <a:r>
              <a:rPr lang="en-US" dirty="0">
                <a:latin typeface="Times New Roman" panose="02020603050405020304" pitchFamily="18" charset="0"/>
                <a:ea typeface="Times New Roman" panose="02020603050405020304" pitchFamily="18" charset="0"/>
                <a:cs typeface="Vrinda"/>
              </a:rPr>
              <a:t> is only used by a </a:t>
            </a:r>
            <a:r>
              <a:rPr lang="en-US" dirty="0" err="1" smtClean="0">
                <a:latin typeface="Times New Roman" panose="02020603050405020304" pitchFamily="18" charset="0"/>
                <a:ea typeface="Times New Roman" panose="02020603050405020304" pitchFamily="18" charset="0"/>
                <a:cs typeface="Vrinda"/>
              </a:rPr>
              <a:t>donor.Person</a:t>
            </a:r>
            <a:r>
              <a:rPr lang="en-US" dirty="0" smtClean="0">
                <a:latin typeface="Times New Roman" panose="02020603050405020304" pitchFamily="18" charset="0"/>
                <a:ea typeface="Times New Roman" panose="02020603050405020304" pitchFamily="18" charset="0"/>
                <a:cs typeface="Vrinda"/>
              </a:rPr>
              <a:t> </a:t>
            </a:r>
            <a:r>
              <a:rPr lang="en-US" dirty="0">
                <a:latin typeface="Times New Roman" panose="02020603050405020304" pitchFamily="18" charset="0"/>
                <a:ea typeface="Times New Roman" panose="02020603050405020304" pitchFamily="18" charset="0"/>
                <a:cs typeface="Vrinda"/>
              </a:rPr>
              <a:t>will get the blood immediately he/she requested for the particular blood group </a:t>
            </a:r>
            <a:r>
              <a:rPr lang="en-US" dirty="0" smtClean="0">
                <a:latin typeface="Times New Roman" panose="02020603050405020304" pitchFamily="18" charset="0"/>
                <a:ea typeface="Times New Roman" panose="02020603050405020304" pitchFamily="18" charset="0"/>
                <a:cs typeface="Vrinda"/>
              </a:rPr>
              <a:t>he/</a:t>
            </a:r>
            <a:r>
              <a:rPr lang="en-US" dirty="0" err="1" smtClean="0">
                <a:latin typeface="Times New Roman" panose="02020603050405020304" pitchFamily="18" charset="0"/>
                <a:ea typeface="Times New Roman" panose="02020603050405020304" pitchFamily="18" charset="0"/>
                <a:cs typeface="Vrinda"/>
              </a:rPr>
              <a:t>she</a:t>
            </a:r>
            <a:r>
              <a:rPr lang="en-US" dirty="0" err="1" smtClean="0">
                <a:latin typeface="Times New Roman" panose="02020603050405020304" pitchFamily="18" charset="0"/>
                <a:ea typeface="Times New Roman" panose="02020603050405020304" pitchFamily="18" charset="0"/>
              </a:rPr>
              <a:t>has</a:t>
            </a:r>
            <a:r>
              <a:rPr lang="en-US" dirty="0" smtClean="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requested. </a:t>
            </a:r>
            <a:endParaRPr lang="en-US" dirty="0"/>
          </a:p>
        </p:txBody>
      </p:sp>
      <p:sp>
        <p:nvSpPr>
          <p:cNvPr id="3" name="Rectangle 2"/>
          <p:cNvSpPr>
            <a:spLocks noChangeArrowheads="1"/>
          </p:cNvSpPr>
          <p:nvPr/>
        </p:nvSpPr>
        <p:spPr bwMode="auto">
          <a:xfrm>
            <a:off x="92364" y="-923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p:cNvGraphicFramePr>
          <p:nvPr>
            <p:extLst>
              <p:ext uri="{D42A27DB-BD31-4B8C-83A1-F6EECF244321}">
                <p14:modId xmlns:p14="http://schemas.microsoft.com/office/powerpoint/2010/main" val="3396836399"/>
              </p:ext>
            </p:extLst>
          </p:nvPr>
        </p:nvGraphicFramePr>
        <p:xfrm>
          <a:off x="2881746" y="2807965"/>
          <a:ext cx="5692775" cy="3426580"/>
        </p:xfrm>
        <a:graphic>
          <a:graphicData uri="http://schemas.openxmlformats.org/presentationml/2006/ole">
            <mc:AlternateContent xmlns:mc="http://schemas.openxmlformats.org/markup-compatibility/2006">
              <mc:Choice xmlns:v="urn:schemas-microsoft-com:vml" Requires="v">
                <p:oleObj spid="_x0000_s19461" name="Picture" r:id="rId3" imgW="0" imgH="0" progId="StaticMetafile">
                  <p:embed/>
                </p:oleObj>
              </mc:Choice>
              <mc:Fallback>
                <p:oleObj name="Picture" r:id="rId3" imgW="0" imgH="0" progId="StaticMetafile">
                  <p:embed/>
                  <p:pic>
                    <p:nvPicPr>
                      <p:cNvPr id="0" name="rectole000000004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746" y="2807965"/>
                        <a:ext cx="5692775" cy="3426580"/>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30301342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1600" y="1951412"/>
            <a:ext cx="11591636" cy="969496"/>
          </a:xfrm>
          <a:prstGeom prst="rect">
            <a:avLst/>
          </a:prstGeom>
        </p:spPr>
        <p:txBody>
          <a:bodyPr wrap="square">
            <a:spAutoFit/>
          </a:bodyPr>
          <a:lstStyle/>
          <a:p>
            <a:pPr algn="just">
              <a:lnSpc>
                <a:spcPct val="150000"/>
              </a:lnSpc>
              <a:spcAft>
                <a:spcPts val="1000"/>
              </a:spcAft>
            </a:pPr>
            <a:r>
              <a:rPr lang="en-US" sz="2000" b="1" smtClean="0">
                <a:effectLst/>
                <a:latin typeface="Times New Roman" panose="02020603050405020304" pitchFamily="18" charset="0"/>
                <a:ea typeface="Times New Roman" panose="02020603050405020304" pitchFamily="18" charset="0"/>
                <a:cs typeface="Vrinda"/>
              </a:rPr>
              <a:t>Add user :</a:t>
            </a:r>
            <a:r>
              <a:rPr lang="en-US">
                <a:latin typeface="Times New Roman" panose="02020603050405020304" pitchFamily="18" charset="0"/>
                <a:ea typeface="Times New Roman" panose="02020603050405020304" pitchFamily="18" charset="0"/>
                <a:cs typeface="Vrinda"/>
              </a:rPr>
              <a:t>Show the addition of </a:t>
            </a:r>
            <a:r>
              <a:rPr lang="en-US" dirty="0" err="1">
                <a:latin typeface="Times New Roman" panose="02020603050405020304" pitchFamily="18" charset="0"/>
                <a:ea typeface="Times New Roman" panose="02020603050405020304" pitchFamily="18" charset="0"/>
                <a:cs typeface="Vrinda"/>
              </a:rPr>
              <a:t>user.Person</a:t>
            </a:r>
            <a:r>
              <a:rPr lang="en-US" dirty="0">
                <a:latin typeface="Times New Roman" panose="02020603050405020304" pitchFamily="18" charset="0"/>
                <a:ea typeface="Times New Roman" panose="02020603050405020304" pitchFamily="18" charset="0"/>
                <a:cs typeface="Vrinda"/>
              </a:rPr>
              <a:t> will get the blood immediately he/she requested for the particular blood group he/she has requested.  </a:t>
            </a:r>
            <a:endParaRPr lang="en-US" sz="1600" dirty="0">
              <a:effectLst/>
              <a:latin typeface="Calibri" panose="020F0502020204030204" pitchFamily="34" charset="0"/>
              <a:ea typeface="Times New Roman" panose="02020603050405020304" pitchFamily="18" charset="0"/>
              <a:cs typeface="Vrinda"/>
            </a:endParaRPr>
          </a:p>
        </p:txBody>
      </p:sp>
      <p:sp>
        <p:nvSpPr>
          <p:cNvPr id="3" name="Rectangle 2"/>
          <p:cNvSpPr>
            <a:spLocks noChangeArrowheads="1"/>
          </p:cNvSpPr>
          <p:nvPr/>
        </p:nvSpPr>
        <p:spPr bwMode="auto">
          <a:xfrm>
            <a:off x="2918691" y="24753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p:cNvGraphicFramePr>
          <p:nvPr>
            <p:extLst>
              <p:ext uri="{D42A27DB-BD31-4B8C-83A1-F6EECF244321}">
                <p14:modId xmlns:p14="http://schemas.microsoft.com/office/powerpoint/2010/main" val="1029469792"/>
              </p:ext>
            </p:extLst>
          </p:nvPr>
        </p:nvGraphicFramePr>
        <p:xfrm>
          <a:off x="2918691" y="2475345"/>
          <a:ext cx="5676900" cy="3765199"/>
        </p:xfrm>
        <a:graphic>
          <a:graphicData uri="http://schemas.openxmlformats.org/presentationml/2006/ole">
            <mc:AlternateContent xmlns:mc="http://schemas.openxmlformats.org/markup-compatibility/2006">
              <mc:Choice xmlns:v="urn:schemas-microsoft-com:vml" Requires="v">
                <p:oleObj spid="_x0000_s21509" name="Picture" r:id="rId3" imgW="0" imgH="0" progId="StaticMetafile">
                  <p:embed/>
                </p:oleObj>
              </mc:Choice>
              <mc:Fallback>
                <p:oleObj name="Picture" r:id="rId3" imgW="0" imgH="0" progId="StaticMetafile">
                  <p:embed/>
                  <p:pic>
                    <p:nvPicPr>
                      <p:cNvPr id="0" name="rectole00000000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8691" y="2475345"/>
                        <a:ext cx="5676900" cy="3765199"/>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340301315"/>
      </p:ext>
    </p:extLst>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618836" y="2131352"/>
            <a:ext cx="39638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Update </a:t>
            </a:r>
            <a:r>
              <a:rPr kumimoji="0" lang="en-US" altLang="en-US" b="1"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User:</a:t>
            </a:r>
            <a:r>
              <a:rPr kumimoji="0" lang="en-US" altLang="en-US" b="0"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Show</a:t>
            </a:r>
            <a:r>
              <a:rPr kumimoji="0" lang="en-US" altLang="en-US"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 the </a:t>
            </a:r>
            <a:r>
              <a:rPr kumimoji="0" lang="en-US" altLang="en-US" b="0"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updation</a:t>
            </a:r>
            <a:r>
              <a:rPr kumimoji="0" lang="en-US" altLang="en-US"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 of user.</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3" name="Object 2"/>
          <p:cNvGraphicFramePr>
            <a:graphicFrameLocks/>
          </p:cNvGraphicFramePr>
          <p:nvPr>
            <p:extLst>
              <p:ext uri="{D42A27DB-BD31-4B8C-83A1-F6EECF244321}">
                <p14:modId xmlns:p14="http://schemas.microsoft.com/office/powerpoint/2010/main" val="1455221792"/>
              </p:ext>
            </p:extLst>
          </p:nvPr>
        </p:nvGraphicFramePr>
        <p:xfrm>
          <a:off x="3075709" y="2710873"/>
          <a:ext cx="5516563" cy="3514436"/>
        </p:xfrm>
        <a:graphic>
          <a:graphicData uri="http://schemas.openxmlformats.org/presentationml/2006/ole">
            <mc:AlternateContent xmlns:mc="http://schemas.openxmlformats.org/markup-compatibility/2006">
              <mc:Choice xmlns:v="urn:schemas-microsoft-com:vml" Requires="v">
                <p:oleObj spid="_x0000_s22533" name="Picture" r:id="rId3" imgW="0" imgH="0" progId="StaticMetafile">
                  <p:embed/>
                </p:oleObj>
              </mc:Choice>
              <mc:Fallback>
                <p:oleObj name="Picture" r:id="rId3" imgW="0" imgH="0" progId="StaticMetafile">
                  <p:embed/>
                  <p:pic>
                    <p:nvPicPr>
                      <p:cNvPr id="0" name="rectole000000004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5709" y="2710873"/>
                        <a:ext cx="5516563" cy="3514436"/>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362352465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67854" y="2011325"/>
            <a:ext cx="117117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Add </a:t>
            </a:r>
            <a:r>
              <a:rPr kumimoji="0" lang="en-US" altLang="en-US" b="1"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City</a:t>
            </a:r>
            <a:r>
              <a:rPr lang="en-US" altLang="en-US" dirty="0" err="1"/>
              <a:t>:</a:t>
            </a:r>
            <a:r>
              <a:rPr kumimoji="0" lang="en-US" altLang="en-US" b="0"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Show</a:t>
            </a:r>
            <a:r>
              <a:rPr kumimoji="0" lang="en-US" altLang="en-US"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 the addition of </a:t>
            </a:r>
            <a:r>
              <a:rPr kumimoji="0" lang="en-US" altLang="en-US" b="0"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city.Person</a:t>
            </a:r>
            <a:r>
              <a:rPr kumimoji="0" lang="en-US" altLang="en-US"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 will get the blood immediately he/she requested for the particular blood group he/she has requested.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3" name="Object 2"/>
          <p:cNvGraphicFramePr>
            <a:graphicFrameLocks/>
          </p:cNvGraphicFramePr>
          <p:nvPr>
            <p:extLst>
              <p:ext uri="{D42A27DB-BD31-4B8C-83A1-F6EECF244321}">
                <p14:modId xmlns:p14="http://schemas.microsoft.com/office/powerpoint/2010/main" val="265948780"/>
              </p:ext>
            </p:extLst>
          </p:nvPr>
        </p:nvGraphicFramePr>
        <p:xfrm>
          <a:off x="2604654" y="2657656"/>
          <a:ext cx="5913438" cy="3505200"/>
        </p:xfrm>
        <a:graphic>
          <a:graphicData uri="http://schemas.openxmlformats.org/presentationml/2006/ole">
            <mc:AlternateContent xmlns:mc="http://schemas.openxmlformats.org/markup-compatibility/2006">
              <mc:Choice xmlns:v="urn:schemas-microsoft-com:vml" Requires="v">
                <p:oleObj spid="_x0000_s23558" name="Picture" r:id="rId3" imgW="0" imgH="0" progId="StaticMetafile">
                  <p:embed/>
                </p:oleObj>
              </mc:Choice>
              <mc:Fallback>
                <p:oleObj name="Picture" r:id="rId3" imgW="0" imgH="0" progId="StaticMetafile">
                  <p:embed/>
                  <p:pic>
                    <p:nvPicPr>
                      <p:cNvPr id="0" name="rectole000000004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4654" y="2657656"/>
                        <a:ext cx="5913438" cy="3505200"/>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26141219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18797" y="2137493"/>
            <a:ext cx="1167000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Update </a:t>
            </a:r>
            <a:r>
              <a:rPr kumimoji="0" lang="en-US" altLang="en-US" b="1"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City</a:t>
            </a:r>
            <a:r>
              <a:rPr lang="en-US" altLang="en-US" dirty="0" err="1"/>
              <a:t>:</a:t>
            </a:r>
            <a:r>
              <a:rPr kumimoji="0" lang="en-US" altLang="en-US" b="0"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Show</a:t>
            </a:r>
            <a:r>
              <a:rPr kumimoji="0" lang="en-US" altLang="en-US"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 the </a:t>
            </a:r>
            <a:r>
              <a:rPr kumimoji="0" lang="en-US" altLang="en-US" b="0"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updation</a:t>
            </a:r>
            <a:r>
              <a:rPr kumimoji="0" lang="en-US" altLang="en-US"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 of </a:t>
            </a:r>
            <a:r>
              <a:rPr kumimoji="0" lang="en-US" altLang="en-US" b="0"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city.Person</a:t>
            </a:r>
            <a:r>
              <a:rPr kumimoji="0" lang="en-US" altLang="en-US"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 will get the blood immediately he/she requested for the particular blood group he/she has requested.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3" name="Object 2"/>
          <p:cNvGraphicFramePr>
            <a:graphicFrameLocks/>
          </p:cNvGraphicFramePr>
          <p:nvPr>
            <p:extLst>
              <p:ext uri="{D42A27DB-BD31-4B8C-83A1-F6EECF244321}">
                <p14:modId xmlns:p14="http://schemas.microsoft.com/office/powerpoint/2010/main" val="732079350"/>
              </p:ext>
            </p:extLst>
          </p:nvPr>
        </p:nvGraphicFramePr>
        <p:xfrm>
          <a:off x="3047999" y="2909454"/>
          <a:ext cx="5859463" cy="3280209"/>
        </p:xfrm>
        <a:graphic>
          <a:graphicData uri="http://schemas.openxmlformats.org/presentationml/2006/ole">
            <mc:AlternateContent xmlns:mc="http://schemas.openxmlformats.org/markup-compatibility/2006">
              <mc:Choice xmlns:v="urn:schemas-microsoft-com:vml" Requires="v">
                <p:oleObj spid="_x0000_s24581" name="Picture" r:id="rId3" imgW="0" imgH="0" progId="StaticMetafile">
                  <p:embed/>
                </p:oleObj>
              </mc:Choice>
              <mc:Fallback>
                <p:oleObj name="Picture" r:id="rId3" imgW="0" imgH="0" progId="StaticMetafile">
                  <p:embed/>
                  <p:pic>
                    <p:nvPicPr>
                      <p:cNvPr id="0" name="rectole000000004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999" y="2909454"/>
                        <a:ext cx="5859463" cy="3280209"/>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80873733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24066" y="1862875"/>
            <a:ext cx="3988769" cy="754694"/>
          </a:xfrm>
          <a:prstGeom prst="rect">
            <a:avLst/>
          </a:prstGeom>
        </p:spPr>
        <p:txBody>
          <a:bodyPr wrap="square">
            <a:spAutoFit/>
          </a:bodyPr>
          <a:lstStyle/>
          <a:p>
            <a:pPr algn="just">
              <a:lnSpc>
                <a:spcPct val="150000"/>
              </a:lnSpc>
              <a:spcAft>
                <a:spcPts val="1000"/>
              </a:spcAft>
            </a:pPr>
            <a:r>
              <a:rPr lang="en-US" sz="3200" b="1" dirty="0" smtClean="0">
                <a:solidFill>
                  <a:srgbClr val="C00000"/>
                </a:solidFill>
                <a:latin typeface="Calibri" panose="020F0502020204030204" pitchFamily="34" charset="0"/>
                <a:ea typeface="Calibri" panose="020F0502020204030204" pitchFamily="34" charset="0"/>
                <a:cs typeface="Calibri" panose="020F0502020204030204" pitchFamily="34" charset="0"/>
              </a:rPr>
              <a:t>Project Introduction</a:t>
            </a:r>
            <a:endParaRPr lang="en-US" sz="3200" b="1" dirty="0">
              <a:solidFill>
                <a:srgbClr val="C00000"/>
              </a:solidFill>
              <a:effectLst/>
              <a:latin typeface="Calibri" panose="020F0502020204030204" pitchFamily="34" charset="0"/>
              <a:ea typeface="Times New Roman" panose="02020603050405020304" pitchFamily="18" charset="0"/>
              <a:cs typeface="Vrinda"/>
            </a:endParaRPr>
          </a:p>
        </p:txBody>
      </p:sp>
      <p:sp>
        <p:nvSpPr>
          <p:cNvPr id="3" name="Rectangle 2"/>
          <p:cNvSpPr/>
          <p:nvPr/>
        </p:nvSpPr>
        <p:spPr>
          <a:xfrm>
            <a:off x="308909" y="2942951"/>
            <a:ext cx="11819081" cy="1754326"/>
          </a:xfrm>
          <a:prstGeom prst="rect">
            <a:avLst/>
          </a:prstGeom>
        </p:spPr>
        <p:txBody>
          <a:bodyPr wrap="square">
            <a:spAutoFit/>
          </a:bodyPr>
          <a:lstStyle/>
          <a:p>
            <a:pPr algn="just"/>
            <a:r>
              <a:rPr lang="en-US" dirty="0">
                <a:latin typeface="Times New Roman" panose="02020603050405020304" pitchFamily="18" charset="0"/>
                <a:ea typeface="Times New Roman" panose="02020603050405020304" pitchFamily="18" charset="0"/>
              </a:rPr>
              <a:t>The BLOOD BANK MANAGEMENT SYSTEM  is great project. this project is designed for successful completion of project on blood bank management system. the basic building aim is to provide blood donation service to the city recently. Blood Bank Management System (BBMS) is a browser based system that is designed to store, process, retrieve and analyze information concerned with the administrative and inventory management within a blood bank. Aim is to provide transparency in this field, make the process of obtaining blood from a blood bank hassle free and corruption free and make the system of blood bank management effective.</a:t>
            </a:r>
            <a:endParaRPr lang="en-US" dirty="0"/>
          </a:p>
        </p:txBody>
      </p:sp>
    </p:spTree>
    <p:extLst>
      <p:ext uri="{BB962C8B-B14F-4D97-AF65-F5344CB8AC3E}">
        <p14:creationId xmlns:p14="http://schemas.microsoft.com/office/powerpoint/2010/main" val="276864785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06166" y="2088548"/>
            <a:ext cx="113092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Add </a:t>
            </a:r>
            <a:r>
              <a:rPr kumimoji="0" lang="en-US" altLang="en-US" b="1"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Camp</a:t>
            </a:r>
            <a:r>
              <a:rPr lang="en-US" altLang="en-US" dirty="0" err="1"/>
              <a:t>:</a:t>
            </a:r>
            <a:r>
              <a:rPr kumimoji="0" lang="en-US" altLang="en-US" b="0"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Show</a:t>
            </a:r>
            <a:r>
              <a:rPr kumimoji="0" lang="en-US" altLang="en-US"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 the addition of </a:t>
            </a:r>
            <a:r>
              <a:rPr kumimoji="0" lang="en-US" altLang="en-US" b="0"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camp.Person</a:t>
            </a:r>
            <a:r>
              <a:rPr kumimoji="0" lang="en-US" altLang="en-US"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 will get the blood immediately he/she requested for the particular blood group he/she has requested.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3" name="Object 2"/>
          <p:cNvGraphicFramePr>
            <a:graphicFrameLocks/>
          </p:cNvGraphicFramePr>
          <p:nvPr>
            <p:extLst>
              <p:ext uri="{D42A27DB-BD31-4B8C-83A1-F6EECF244321}">
                <p14:modId xmlns:p14="http://schemas.microsoft.com/office/powerpoint/2010/main" val="1458992996"/>
              </p:ext>
            </p:extLst>
          </p:nvPr>
        </p:nvGraphicFramePr>
        <p:xfrm>
          <a:off x="3179785" y="2818614"/>
          <a:ext cx="5807075" cy="3559903"/>
        </p:xfrm>
        <a:graphic>
          <a:graphicData uri="http://schemas.openxmlformats.org/presentationml/2006/ole">
            <mc:AlternateContent xmlns:mc="http://schemas.openxmlformats.org/markup-compatibility/2006">
              <mc:Choice xmlns:v="urn:schemas-microsoft-com:vml" Requires="v">
                <p:oleObj spid="_x0000_s25605" name="Picture" r:id="rId3" imgW="0" imgH="0" progId="StaticMetafile">
                  <p:embed/>
                </p:oleObj>
              </mc:Choice>
              <mc:Fallback>
                <p:oleObj name="Picture" r:id="rId3" imgW="0" imgH="0" progId="StaticMetafile">
                  <p:embed/>
                  <p:pic>
                    <p:nvPicPr>
                      <p:cNvPr id="0" name="rectole000000004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785" y="2818614"/>
                        <a:ext cx="5807075" cy="3559903"/>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88170178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631596" y="2143423"/>
            <a:ext cx="1136872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Update </a:t>
            </a:r>
            <a:r>
              <a:rPr kumimoji="0" lang="en-US" altLang="en-US" b="1"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Camp</a:t>
            </a:r>
            <a:r>
              <a:rPr lang="en-US" altLang="en-US" dirty="0" err="1"/>
              <a:t>:</a:t>
            </a:r>
            <a:r>
              <a:rPr kumimoji="0" lang="en-US" altLang="en-US" b="0"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Show</a:t>
            </a:r>
            <a:r>
              <a:rPr kumimoji="0" lang="en-US" altLang="en-US"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 the </a:t>
            </a:r>
            <a:r>
              <a:rPr kumimoji="0" lang="en-US" altLang="en-US" b="0"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updation</a:t>
            </a:r>
            <a:r>
              <a:rPr kumimoji="0" lang="en-US" altLang="en-US"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 of </a:t>
            </a:r>
            <a:r>
              <a:rPr kumimoji="0" lang="en-US" altLang="en-US" b="0"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camp.Person</a:t>
            </a:r>
            <a:r>
              <a:rPr kumimoji="0" lang="en-US" altLang="en-US"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 will get the blood immediately he/she requested for the particular blood group he/she has requested.  </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3" name="Object 2"/>
          <p:cNvGraphicFramePr>
            <a:graphicFrameLocks/>
          </p:cNvGraphicFramePr>
          <p:nvPr>
            <p:extLst>
              <p:ext uri="{D42A27DB-BD31-4B8C-83A1-F6EECF244321}">
                <p14:modId xmlns:p14="http://schemas.microsoft.com/office/powerpoint/2010/main" val="2970594172"/>
              </p:ext>
            </p:extLst>
          </p:nvPr>
        </p:nvGraphicFramePr>
        <p:xfrm>
          <a:off x="3526721" y="2842804"/>
          <a:ext cx="5578475" cy="3454302"/>
        </p:xfrm>
        <a:graphic>
          <a:graphicData uri="http://schemas.openxmlformats.org/presentationml/2006/ole">
            <mc:AlternateContent xmlns:mc="http://schemas.openxmlformats.org/markup-compatibility/2006">
              <mc:Choice xmlns:v="urn:schemas-microsoft-com:vml" Requires="v">
                <p:oleObj spid="_x0000_s26630" name="Picture" r:id="rId3" imgW="0" imgH="0" progId="StaticMetafile">
                  <p:embed/>
                </p:oleObj>
              </mc:Choice>
              <mc:Fallback>
                <p:oleObj name="Picture" r:id="rId3" imgW="0" imgH="0" progId="StaticMetafile">
                  <p:embed/>
                  <p:pic>
                    <p:nvPicPr>
                      <p:cNvPr id="0" name="rectole000000004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6721" y="2842804"/>
                        <a:ext cx="5578475" cy="3454302"/>
                      </a:xfrm>
                      <a:prstGeom prst="rect">
                        <a:avLst/>
                      </a:prstGeom>
                      <a:solidFill>
                        <a:srgbClr val="FFFFFF"/>
                      </a:solidFill>
                      <a:ln>
                        <a:noFill/>
                      </a:ln>
                    </p:spPr>
                  </p:pic>
                </p:oleObj>
              </mc:Fallback>
            </mc:AlternateContent>
          </a:graphicData>
        </a:graphic>
      </p:graphicFrame>
      <p:sp>
        <p:nvSpPr>
          <p:cNvPr id="4" name="Rectangle 3"/>
          <p:cNvSpPr>
            <a:spLocks noChangeArrowheads="1"/>
          </p:cNvSpPr>
          <p:nvPr/>
        </p:nvSpPr>
        <p:spPr bwMode="auto">
          <a:xfrm>
            <a:off x="3195781" y="6400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39112610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73111" y="1983235"/>
            <a:ext cx="117695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View Blood </a:t>
            </a:r>
            <a:r>
              <a:rPr kumimoji="0" lang="en-US" altLang="en-US" b="1"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Group</a:t>
            </a:r>
            <a:r>
              <a:rPr lang="en-US" altLang="en-US" dirty="0" err="1"/>
              <a:t>:</a:t>
            </a:r>
            <a:r>
              <a:rPr kumimoji="0" lang="en-US" altLang="en-US" b="0"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This</a:t>
            </a:r>
            <a:r>
              <a:rPr kumimoji="0" lang="en-US" altLang="en-US"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 </a:t>
            </a:r>
            <a:r>
              <a:rPr kumimoji="0" lang="en-US" altLang="en-US" b="0"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snapshort</a:t>
            </a:r>
            <a:r>
              <a:rPr kumimoji="0" lang="en-US" altLang="en-US"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 shows all the blood group. This shows blood group name and </a:t>
            </a:r>
            <a:r>
              <a:rPr kumimoji="0" lang="en-US" altLang="en-US" b="0"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id</a:t>
            </a:r>
            <a:r>
              <a:rPr kumimoji="0" lang="en-US" altLang="en-US" b="1"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a:t>
            </a:r>
            <a:r>
              <a:rPr kumimoji="0" lang="en-US" altLang="en-US" b="0" i="0" u="none" strike="noStrike" cap="none" normalizeH="0" baseline="0" dirty="0" err="1" smtClean="0">
                <a:ln>
                  <a:noFill/>
                </a:ln>
                <a:solidFill>
                  <a:schemeClr val="tx1"/>
                </a:solidFill>
                <a:effectLst/>
                <a:latin typeface="Calibri" panose="020F0502020204030204" pitchFamily="34" charset="0"/>
                <a:ea typeface="Times New Roman" panose="02020603050405020304" pitchFamily="18" charset="0"/>
                <a:cs typeface="Vrinda"/>
              </a:rPr>
              <a:t>Person</a:t>
            </a:r>
            <a:r>
              <a:rPr kumimoji="0" lang="en-US" altLang="en-US"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 will get the blood immediately he/she requested for the particular blood group he/she</a:t>
            </a:r>
            <a:r>
              <a:rPr kumimoji="0" lang="en-US" altLang="en-US"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 </a:t>
            </a:r>
            <a:r>
              <a:rPr kumimoji="0" lang="en-US" altLang="en-US"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Vrinda"/>
              </a:rPr>
              <a:t>has requested.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3" name="Object 2"/>
          <p:cNvGraphicFramePr>
            <a:graphicFrameLocks/>
          </p:cNvGraphicFramePr>
          <p:nvPr>
            <p:extLst>
              <p:ext uri="{D42A27DB-BD31-4B8C-83A1-F6EECF244321}">
                <p14:modId xmlns:p14="http://schemas.microsoft.com/office/powerpoint/2010/main" val="3478069343"/>
              </p:ext>
            </p:extLst>
          </p:nvPr>
        </p:nvGraphicFramePr>
        <p:xfrm>
          <a:off x="3195781" y="2724728"/>
          <a:ext cx="5874327" cy="3465801"/>
        </p:xfrm>
        <a:graphic>
          <a:graphicData uri="http://schemas.openxmlformats.org/presentationml/2006/ole">
            <mc:AlternateContent xmlns:mc="http://schemas.openxmlformats.org/markup-compatibility/2006">
              <mc:Choice xmlns:v="urn:schemas-microsoft-com:vml" Requires="v">
                <p:oleObj spid="_x0000_s27653" name="Picture" r:id="rId3" imgW="0" imgH="0" progId="StaticMetafile">
                  <p:embed/>
                </p:oleObj>
              </mc:Choice>
              <mc:Fallback>
                <p:oleObj name="Picture" r:id="rId3" imgW="0" imgH="0" progId="StaticMetafile">
                  <p:embed/>
                  <p:pic>
                    <p:nvPicPr>
                      <p:cNvPr id="0" name="rectole000000005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5781" y="2724728"/>
                        <a:ext cx="5874327" cy="3465801"/>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348227786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309" y="2293326"/>
            <a:ext cx="12062691" cy="1292662"/>
          </a:xfrm>
          <a:prstGeom prst="rect">
            <a:avLst/>
          </a:prstGeom>
        </p:spPr>
        <p:txBody>
          <a:bodyPr wrap="square">
            <a:spAutoFit/>
          </a:bodyPr>
          <a:lstStyle/>
          <a:p>
            <a:r>
              <a:rPr lang="en-US" sz="2400" b="1" u="sng" dirty="0" smtClean="0">
                <a:effectLst/>
                <a:latin typeface="Times New Roman" panose="02020603050405020304" pitchFamily="18" charset="0"/>
                <a:ea typeface="Times New Roman" panose="02020603050405020304" pitchFamily="18" charset="0"/>
              </a:rPr>
              <a:t>Summary and </a:t>
            </a:r>
            <a:r>
              <a:rPr lang="en-US" sz="2400" b="1" u="sng" dirty="0" err="1" smtClean="0">
                <a:effectLst/>
                <a:latin typeface="Times New Roman" panose="02020603050405020304" pitchFamily="18" charset="0"/>
                <a:ea typeface="Times New Roman" panose="02020603050405020304" pitchFamily="18" charset="0"/>
              </a:rPr>
              <a:t>Conclusion</a:t>
            </a:r>
            <a:r>
              <a:rPr lang="en-US" sz="2000" b="1" dirty="0" err="1" smtClean="0">
                <a:effectLst/>
                <a:latin typeface="Times New Roman" panose="02020603050405020304" pitchFamily="18" charset="0"/>
                <a:ea typeface="Times New Roman" panose="02020603050405020304" pitchFamily="18" charset="0"/>
              </a:rPr>
              <a:t>:</a:t>
            </a:r>
            <a:r>
              <a:rPr lang="en-US" dirty="0" err="1">
                <a:latin typeface="Times New Roman" panose="02020603050405020304" pitchFamily="18" charset="0"/>
                <a:ea typeface="Times New Roman" panose="02020603050405020304" pitchFamily="18" charset="0"/>
              </a:rPr>
              <a:t>With</a:t>
            </a:r>
            <a:r>
              <a:rPr lang="en-US" dirty="0">
                <a:latin typeface="Times New Roman" panose="02020603050405020304" pitchFamily="18" charset="0"/>
                <a:ea typeface="Times New Roman" panose="02020603050405020304" pitchFamily="18" charset="0"/>
              </a:rPr>
              <a:t> the theoretical inclination of our syllabus it becomes very essential to take the </a:t>
            </a:r>
            <a:r>
              <a:rPr lang="en-US" dirty="0" err="1">
                <a:latin typeface="Times New Roman" panose="02020603050405020304" pitchFamily="18" charset="0"/>
                <a:ea typeface="Times New Roman" panose="02020603050405020304" pitchFamily="18" charset="0"/>
              </a:rPr>
              <a:t>atmost</a:t>
            </a:r>
            <a:r>
              <a:rPr lang="en-US" dirty="0">
                <a:latin typeface="Times New Roman" panose="02020603050405020304" pitchFamily="18" charset="0"/>
                <a:ea typeface="Times New Roman" panose="02020603050405020304" pitchFamily="18" charset="0"/>
              </a:rPr>
              <a:t> advantage of any opportunity of gaining practical experience that comes along. The building blocks of this Major Project ”BLOOD BANK Management System” was one of these opportunities. It gave us the requisite practical knowledge to supplement the already taught theoretical concepts thus making us more </a:t>
            </a:r>
            <a:endParaRPr lang="en-US" dirty="0"/>
          </a:p>
        </p:txBody>
      </p:sp>
      <p:sp>
        <p:nvSpPr>
          <p:cNvPr id="3" name="Rectangle 2"/>
          <p:cNvSpPr/>
          <p:nvPr/>
        </p:nvSpPr>
        <p:spPr>
          <a:xfrm>
            <a:off x="129309" y="3585988"/>
            <a:ext cx="11868727" cy="2325765"/>
          </a:xfrm>
          <a:prstGeom prst="rect">
            <a:avLst/>
          </a:prstGeom>
        </p:spPr>
        <p:txBody>
          <a:bodyPr wrap="square">
            <a:spAutoFit/>
          </a:bodyPr>
          <a:lstStyle/>
          <a:p>
            <a:pPr algn="just">
              <a:lnSpc>
                <a:spcPct val="150000"/>
              </a:lnSpc>
              <a:spcAft>
                <a:spcPts val="1000"/>
              </a:spcAft>
            </a:pPr>
            <a:r>
              <a:rPr lang="en-US" dirty="0">
                <a:latin typeface="Times New Roman" panose="02020603050405020304" pitchFamily="18" charset="0"/>
                <a:ea typeface="Times New Roman" panose="02020603050405020304" pitchFamily="18" charset="0"/>
                <a:cs typeface="Vrinda"/>
              </a:rPr>
              <a:t>competent as a computer engineer. The project from a personal point of view also helped us in understanding the following aspects of project development:</a:t>
            </a:r>
            <a:endParaRPr lang="en-US" sz="1600" dirty="0" smtClean="0">
              <a:effectLst/>
              <a:latin typeface="Calibri" panose="020F0502020204030204" pitchFamily="34" charset="0"/>
              <a:ea typeface="Times New Roman" panose="02020603050405020304" pitchFamily="18" charset="0"/>
              <a:cs typeface="Vrinda"/>
            </a:endParaRPr>
          </a:p>
          <a:p>
            <a:pPr marL="457200" marR="0" algn="just">
              <a:lnSpc>
                <a:spcPct val="115000"/>
              </a:lnSpc>
              <a:spcBef>
                <a:spcPts val="0"/>
              </a:spcBef>
              <a:spcAft>
                <a:spcPts val="0"/>
              </a:spcAft>
            </a:pPr>
            <a:r>
              <a:rPr lang="en-US" dirty="0">
                <a:latin typeface="Times New Roman" panose="02020603050405020304" pitchFamily="18" charset="0"/>
                <a:ea typeface="Times New Roman" panose="02020603050405020304" pitchFamily="18" charset="0"/>
                <a:cs typeface="Vrinda"/>
              </a:rPr>
              <a:t>The planning that goes into implementing a project.</a:t>
            </a:r>
            <a:endParaRPr lang="en-US" sz="1600" dirty="0" smtClean="0">
              <a:effectLst/>
              <a:latin typeface="Calibri" panose="020F0502020204030204" pitchFamily="34" charset="0"/>
              <a:ea typeface="Times New Roman" panose="02020603050405020304" pitchFamily="18" charset="0"/>
              <a:cs typeface="Vrinda"/>
            </a:endParaRPr>
          </a:p>
          <a:p>
            <a:pPr marL="342900" marR="0" lvl="0" indent="-342900" algn="just">
              <a:lnSpc>
                <a:spcPct val="115000"/>
              </a:lnSpc>
              <a:spcBef>
                <a:spcPts val="0"/>
              </a:spcBef>
              <a:spcAft>
                <a:spcPts val="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Vrinda"/>
              </a:rPr>
              <a:t>The importance of proper planning and an organized methodology.</a:t>
            </a:r>
            <a:endParaRPr lang="en-US" sz="1600" dirty="0" smtClean="0">
              <a:effectLst/>
              <a:latin typeface="Calibri" panose="020F0502020204030204" pitchFamily="34" charset="0"/>
              <a:ea typeface="Times New Roman" panose="02020603050405020304" pitchFamily="18" charset="0"/>
              <a:cs typeface="Vrinda"/>
            </a:endParaRPr>
          </a:p>
          <a:p>
            <a:pPr marL="342900" marR="0" lvl="0" indent="-342900" algn="just">
              <a:lnSpc>
                <a:spcPct val="115000"/>
              </a:lnSpc>
              <a:spcBef>
                <a:spcPts val="0"/>
              </a:spcBef>
              <a:spcAft>
                <a:spcPts val="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Vrinda"/>
              </a:rPr>
              <a:t>The key element of team spirit and co-ordination in a successful project.</a:t>
            </a:r>
            <a:endParaRPr lang="en-US" sz="1600" dirty="0" smtClean="0">
              <a:effectLst/>
              <a:latin typeface="Calibri" panose="020F0502020204030204" pitchFamily="34" charset="0"/>
              <a:ea typeface="Times New Roman" panose="02020603050405020304" pitchFamily="18" charset="0"/>
              <a:cs typeface="Vrinda"/>
            </a:endParaRPr>
          </a:p>
          <a:p>
            <a:pPr algn="just">
              <a:lnSpc>
                <a:spcPct val="115000"/>
              </a:lnSpc>
              <a:spcAft>
                <a:spcPts val="1000"/>
              </a:spcAft>
            </a:pPr>
            <a:r>
              <a:rPr lang="en-US" dirty="0">
                <a:latin typeface="Times New Roman" panose="02020603050405020304" pitchFamily="18" charset="0"/>
                <a:ea typeface="Times New Roman" panose="02020603050405020304" pitchFamily="18" charset="0"/>
                <a:cs typeface="Vrinda"/>
              </a:rPr>
              <a:t>The project also provided us the opportunity of interacting with our teachers and to gain from their best experience</a:t>
            </a:r>
            <a:endParaRPr lang="en-US" sz="1600" dirty="0">
              <a:effectLst/>
              <a:latin typeface="Calibri" panose="020F0502020204030204" pitchFamily="34" charset="0"/>
              <a:ea typeface="Times New Roman" panose="02020603050405020304" pitchFamily="18" charset="0"/>
              <a:cs typeface="Vrinda"/>
            </a:endParaRPr>
          </a:p>
        </p:txBody>
      </p:sp>
    </p:spTree>
    <p:extLst>
      <p:ext uri="{BB962C8B-B14F-4D97-AF65-F5344CB8AC3E}">
        <p14:creationId xmlns:p14="http://schemas.microsoft.com/office/powerpoint/2010/main" val="25455418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64822885"/>
      </p:ext>
    </p:extLst>
  </p:cSld>
  <p:clrMapOvr>
    <a:masterClrMapping/>
  </p:clrMapOvr>
  <p:transition spd="slow">
    <p:comb/>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2504" y="1839712"/>
            <a:ext cx="11737848" cy="1754326"/>
          </a:xfrm>
          <a:prstGeom prst="rect">
            <a:avLst/>
          </a:prstGeom>
        </p:spPr>
        <p:txBody>
          <a:bodyPr wrap="square">
            <a:spAutoFit/>
          </a:bodyPr>
          <a:lstStyle/>
          <a:p>
            <a:pPr algn="just">
              <a:lnSpc>
                <a:spcPct val="150000"/>
              </a:lnSpc>
              <a:spcBef>
                <a:spcPts val="500"/>
              </a:spcBef>
              <a:spcAft>
                <a:spcPts val="500"/>
              </a:spcAft>
            </a:pPr>
            <a:r>
              <a:rPr lang="en-US" dirty="0">
                <a:latin typeface="Times New Roman" panose="02020603050405020304" pitchFamily="18" charset="0"/>
                <a:ea typeface="Times New Roman" panose="02020603050405020304" pitchFamily="18" charset="0"/>
                <a:cs typeface="Vrinda"/>
              </a:rPr>
              <a:t>Bank blood donation system in java is planned to collect blood from many donators in short from various sources and distribute that blood to needy people who require blood. To do all this we require high quality software to manage those jobs. The government spending lot of money to develop high quality “Blood Bank management system project”. For do all those kinds of need blood bank management system project in java contain modules which are include the detail of following areas:</a:t>
            </a:r>
            <a:endParaRPr lang="en-US" sz="1600" dirty="0">
              <a:effectLst/>
              <a:latin typeface="Calibri" panose="020F0502020204030204" pitchFamily="34" charset="0"/>
              <a:ea typeface="Times New Roman" panose="02020603050405020304" pitchFamily="18" charset="0"/>
              <a:cs typeface="Vrinda"/>
            </a:endParaRPr>
          </a:p>
        </p:txBody>
      </p:sp>
      <p:sp>
        <p:nvSpPr>
          <p:cNvPr id="3" name="Rectangle 2"/>
          <p:cNvSpPr/>
          <p:nvPr/>
        </p:nvSpPr>
        <p:spPr>
          <a:xfrm>
            <a:off x="2918692" y="556483"/>
            <a:ext cx="6197600" cy="607730"/>
          </a:xfrm>
          <a:prstGeom prst="rect">
            <a:avLst/>
          </a:prstGeom>
        </p:spPr>
        <p:txBody>
          <a:bodyPr wrap="square">
            <a:spAutoFit/>
          </a:bodyPr>
          <a:lstStyle/>
          <a:p>
            <a:pPr algn="just">
              <a:lnSpc>
                <a:spcPct val="150000"/>
              </a:lnSpc>
              <a:spcBef>
                <a:spcPts val="500"/>
              </a:spcBef>
              <a:spcAft>
                <a:spcPts val="500"/>
              </a:spcAft>
            </a:pPr>
            <a:r>
              <a:rPr lang="en-US" sz="2500" b="1" dirty="0">
                <a:solidFill>
                  <a:schemeClr val="bg1"/>
                </a:solidFill>
                <a:latin typeface="Times New Roman" panose="02020603050405020304" pitchFamily="18" charset="0"/>
                <a:ea typeface="Times New Roman" panose="02020603050405020304" pitchFamily="18" charset="0"/>
                <a:cs typeface="Vrinda"/>
              </a:rPr>
              <a:t>Need of Blood Bank Management System</a:t>
            </a:r>
            <a:endParaRPr lang="en-US" sz="2500" dirty="0">
              <a:solidFill>
                <a:schemeClr val="bg1"/>
              </a:solidFill>
              <a:effectLst/>
              <a:latin typeface="Calibri" panose="020F0502020204030204" pitchFamily="34" charset="0"/>
              <a:ea typeface="Times New Roman" panose="02020603050405020304" pitchFamily="18" charset="0"/>
              <a:cs typeface="Vrinda"/>
            </a:endParaRPr>
          </a:p>
        </p:txBody>
      </p:sp>
      <p:sp>
        <p:nvSpPr>
          <p:cNvPr id="4" name="Rectangle 3"/>
          <p:cNvSpPr/>
          <p:nvPr/>
        </p:nvSpPr>
        <p:spPr>
          <a:xfrm>
            <a:off x="3493008" y="3676334"/>
            <a:ext cx="2841545" cy="2682786"/>
          </a:xfrm>
          <a:prstGeom prst="rect">
            <a:avLst/>
          </a:prstGeom>
        </p:spPr>
        <p:txBody>
          <a:bodyPr wrap="square">
            <a:spAutoFit/>
          </a:bodyPr>
          <a:lstStyle/>
          <a:p>
            <a:pPr marL="342900" marR="0" lvl="0" indent="-342900" algn="just">
              <a:lnSpc>
                <a:spcPct val="150000"/>
              </a:lnSpc>
              <a:spcBef>
                <a:spcPts val="500"/>
              </a:spcBef>
              <a:spcAft>
                <a:spcPts val="500"/>
              </a:spcAft>
              <a:buFont typeface="Symbol" panose="05050102010706020507" pitchFamily="18" charset="2"/>
              <a:buBlip>
                <a:blip r:embed="rId2"/>
              </a:buBlip>
            </a:pPr>
            <a:r>
              <a:rPr lang="en-US" dirty="0">
                <a:latin typeface="Times New Roman" panose="02020603050405020304" pitchFamily="18" charset="0"/>
                <a:ea typeface="Times New Roman" panose="02020603050405020304" pitchFamily="18" charset="0"/>
                <a:cs typeface="Vrinda"/>
              </a:rPr>
              <a:t>Blood Donor </a:t>
            </a:r>
            <a:endParaRPr lang="en-US" sz="1600" dirty="0" smtClean="0">
              <a:effectLst/>
              <a:latin typeface="Calibri" panose="020F0502020204030204" pitchFamily="34" charset="0"/>
              <a:ea typeface="Times New Roman" panose="02020603050405020304" pitchFamily="18" charset="0"/>
              <a:cs typeface="Vrinda"/>
            </a:endParaRPr>
          </a:p>
          <a:p>
            <a:pPr marL="342900" marR="0" lvl="0" indent="-342900" algn="just">
              <a:lnSpc>
                <a:spcPct val="150000"/>
              </a:lnSpc>
              <a:spcBef>
                <a:spcPts val="500"/>
              </a:spcBef>
              <a:spcAft>
                <a:spcPts val="500"/>
              </a:spcAft>
              <a:buFont typeface="Symbol" panose="05050102010706020507" pitchFamily="18" charset="2"/>
              <a:buBlip>
                <a:blip r:embed="rId2"/>
              </a:buBlip>
            </a:pPr>
            <a:r>
              <a:rPr lang="en-US" dirty="0" err="1">
                <a:latin typeface="Times New Roman" panose="02020603050405020304" pitchFamily="18" charset="0"/>
                <a:ea typeface="Times New Roman" panose="02020603050405020304" pitchFamily="18" charset="0"/>
                <a:cs typeface="Vrinda"/>
              </a:rPr>
              <a:t>Equipments</a:t>
            </a:r>
            <a:r>
              <a:rPr lang="en-US" dirty="0">
                <a:latin typeface="Times New Roman" panose="02020603050405020304" pitchFamily="18" charset="0"/>
                <a:ea typeface="Times New Roman" panose="02020603050405020304" pitchFamily="18" charset="0"/>
                <a:cs typeface="Vrinda"/>
              </a:rPr>
              <a:t> </a:t>
            </a:r>
            <a:endParaRPr lang="en-US" sz="1600" dirty="0" smtClean="0">
              <a:effectLst/>
              <a:latin typeface="Calibri" panose="020F0502020204030204" pitchFamily="34" charset="0"/>
              <a:ea typeface="Times New Roman" panose="02020603050405020304" pitchFamily="18" charset="0"/>
              <a:cs typeface="Vrinda"/>
            </a:endParaRPr>
          </a:p>
          <a:p>
            <a:pPr marL="342900" marR="0" lvl="0" indent="-342900" algn="just">
              <a:lnSpc>
                <a:spcPct val="150000"/>
              </a:lnSpc>
              <a:spcBef>
                <a:spcPts val="500"/>
              </a:spcBef>
              <a:spcAft>
                <a:spcPts val="500"/>
              </a:spcAft>
              <a:buFont typeface="Symbol" panose="05050102010706020507" pitchFamily="18" charset="2"/>
              <a:buBlip>
                <a:blip r:embed="rId2"/>
              </a:buBlip>
            </a:pPr>
            <a:r>
              <a:rPr lang="en-US" dirty="0">
                <a:latin typeface="Times New Roman" panose="02020603050405020304" pitchFamily="18" charset="0"/>
                <a:ea typeface="Times New Roman" panose="02020603050405020304" pitchFamily="18" charset="0"/>
                <a:cs typeface="Vrinda"/>
              </a:rPr>
              <a:t>Stick </a:t>
            </a:r>
            <a:endParaRPr lang="en-US" sz="1600" dirty="0" smtClean="0">
              <a:effectLst/>
              <a:latin typeface="Calibri" panose="020F0502020204030204" pitchFamily="34" charset="0"/>
              <a:ea typeface="Times New Roman" panose="02020603050405020304" pitchFamily="18" charset="0"/>
              <a:cs typeface="Vrinda"/>
            </a:endParaRPr>
          </a:p>
          <a:p>
            <a:pPr marL="342900" marR="0" lvl="0" indent="-342900" algn="just">
              <a:lnSpc>
                <a:spcPct val="150000"/>
              </a:lnSpc>
              <a:spcBef>
                <a:spcPts val="500"/>
              </a:spcBef>
              <a:spcAft>
                <a:spcPts val="500"/>
              </a:spcAft>
              <a:buFont typeface="Symbol" panose="05050102010706020507" pitchFamily="18" charset="2"/>
              <a:buBlip>
                <a:blip r:embed="rId2"/>
              </a:buBlip>
            </a:pPr>
            <a:r>
              <a:rPr lang="en-US" dirty="0">
                <a:latin typeface="Times New Roman" panose="02020603050405020304" pitchFamily="18" charset="0"/>
                <a:ea typeface="Times New Roman" panose="02020603050405020304" pitchFamily="18" charset="0"/>
                <a:cs typeface="Vrinda"/>
              </a:rPr>
              <a:t>Blood Recipient </a:t>
            </a:r>
            <a:endParaRPr lang="en-US" sz="1600" dirty="0" smtClean="0">
              <a:effectLst/>
              <a:latin typeface="Calibri" panose="020F0502020204030204" pitchFamily="34" charset="0"/>
              <a:ea typeface="Times New Roman" panose="02020603050405020304" pitchFamily="18" charset="0"/>
              <a:cs typeface="Vrinda"/>
            </a:endParaRPr>
          </a:p>
          <a:p>
            <a:pPr marL="342900" marR="0" lvl="0" indent="-342900" algn="just">
              <a:lnSpc>
                <a:spcPct val="150000"/>
              </a:lnSpc>
              <a:spcBef>
                <a:spcPts val="500"/>
              </a:spcBef>
              <a:spcAft>
                <a:spcPts val="500"/>
              </a:spcAft>
              <a:buFont typeface="Symbol" panose="05050102010706020507" pitchFamily="18" charset="2"/>
              <a:buBlip>
                <a:blip r:embed="rId2"/>
              </a:buBlip>
            </a:pPr>
            <a:r>
              <a:rPr lang="en-US" dirty="0">
                <a:latin typeface="Times New Roman" panose="02020603050405020304" pitchFamily="18" charset="0"/>
                <a:ea typeface="Times New Roman" panose="02020603050405020304" pitchFamily="18" charset="0"/>
                <a:cs typeface="Vrinda"/>
              </a:rPr>
              <a:t>Blood collection </a:t>
            </a:r>
            <a:endParaRPr lang="en-US" sz="1600" dirty="0" smtClean="0">
              <a:effectLst/>
              <a:latin typeface="Calibri" panose="020F0502020204030204" pitchFamily="34" charset="0"/>
              <a:ea typeface="Times New Roman" panose="02020603050405020304" pitchFamily="18" charset="0"/>
              <a:cs typeface="Vrinda"/>
            </a:endParaRPr>
          </a:p>
        </p:txBody>
      </p:sp>
      <p:sp>
        <p:nvSpPr>
          <p:cNvPr id="5" name="Rectangle 4"/>
          <p:cNvSpPr/>
          <p:nvPr/>
        </p:nvSpPr>
        <p:spPr>
          <a:xfrm>
            <a:off x="6595872" y="3676334"/>
            <a:ext cx="3892296" cy="2139047"/>
          </a:xfrm>
          <a:prstGeom prst="rect">
            <a:avLst/>
          </a:prstGeom>
        </p:spPr>
        <p:txBody>
          <a:bodyPr wrap="square">
            <a:spAutoFit/>
          </a:bodyPr>
          <a:lstStyle/>
          <a:p>
            <a:pPr marL="342900" marR="0" lvl="0" indent="-342900" algn="just">
              <a:lnSpc>
                <a:spcPct val="150000"/>
              </a:lnSpc>
              <a:spcBef>
                <a:spcPts val="500"/>
              </a:spcBef>
              <a:spcAft>
                <a:spcPts val="500"/>
              </a:spcAft>
              <a:buFont typeface="Symbol" panose="05050102010706020507" pitchFamily="18" charset="2"/>
              <a:buBlip>
                <a:blip r:embed="rId2"/>
              </a:buBlip>
            </a:pPr>
            <a:r>
              <a:rPr lang="en-US" dirty="0">
                <a:latin typeface="Times New Roman" panose="02020603050405020304" pitchFamily="18" charset="0"/>
                <a:ea typeface="Times New Roman" panose="02020603050405020304" pitchFamily="18" charset="0"/>
                <a:cs typeface="Vrinda"/>
              </a:rPr>
              <a:t>Stock details </a:t>
            </a:r>
            <a:endParaRPr lang="en-US" sz="1600" dirty="0" smtClean="0">
              <a:effectLst/>
              <a:latin typeface="Calibri" panose="020F0502020204030204" pitchFamily="34" charset="0"/>
              <a:ea typeface="Times New Roman" panose="02020603050405020304" pitchFamily="18" charset="0"/>
              <a:cs typeface="Vrinda"/>
            </a:endParaRPr>
          </a:p>
          <a:p>
            <a:pPr marL="342900" marR="0" lvl="0" indent="-342900" algn="just">
              <a:lnSpc>
                <a:spcPct val="150000"/>
              </a:lnSpc>
              <a:spcBef>
                <a:spcPts val="500"/>
              </a:spcBef>
              <a:spcAft>
                <a:spcPts val="500"/>
              </a:spcAft>
              <a:buFont typeface="Symbol" panose="05050102010706020507" pitchFamily="18" charset="2"/>
              <a:buBlip>
                <a:blip r:embed="rId2"/>
              </a:buBlip>
            </a:pPr>
            <a:r>
              <a:rPr lang="en-US" dirty="0">
                <a:latin typeface="Times New Roman" panose="02020603050405020304" pitchFamily="18" charset="0"/>
                <a:ea typeface="Times New Roman" panose="02020603050405020304" pitchFamily="18" charset="0"/>
                <a:cs typeface="Vrinda"/>
              </a:rPr>
              <a:t>blood bank system project Reports </a:t>
            </a:r>
            <a:endParaRPr lang="en-US" sz="1600" dirty="0" smtClean="0">
              <a:effectLst/>
              <a:latin typeface="Calibri" panose="020F0502020204030204" pitchFamily="34" charset="0"/>
              <a:ea typeface="Times New Roman" panose="02020603050405020304" pitchFamily="18" charset="0"/>
              <a:cs typeface="Vrinda"/>
            </a:endParaRPr>
          </a:p>
          <a:p>
            <a:pPr marL="342900" marR="0" lvl="0" indent="-342900" algn="just">
              <a:lnSpc>
                <a:spcPct val="150000"/>
              </a:lnSpc>
              <a:spcBef>
                <a:spcPts val="500"/>
              </a:spcBef>
              <a:spcAft>
                <a:spcPts val="500"/>
              </a:spcAft>
              <a:buFont typeface="Symbol" panose="05050102010706020507" pitchFamily="18" charset="2"/>
              <a:buBlip>
                <a:blip r:embed="rId2"/>
              </a:buBlip>
            </a:pPr>
            <a:r>
              <a:rPr lang="en-US" dirty="0">
                <a:latin typeface="Times New Roman" panose="02020603050405020304" pitchFamily="18" charset="0"/>
                <a:ea typeface="Times New Roman" panose="02020603050405020304" pitchFamily="18" charset="0"/>
                <a:cs typeface="Vrinda"/>
              </a:rPr>
              <a:t>Blood issued </a:t>
            </a:r>
            <a:endParaRPr lang="en-US" sz="1600" dirty="0" smtClean="0">
              <a:effectLst/>
              <a:latin typeface="Calibri" panose="020F0502020204030204" pitchFamily="34" charset="0"/>
              <a:ea typeface="Times New Roman" panose="02020603050405020304" pitchFamily="18" charset="0"/>
              <a:cs typeface="Vrinda"/>
            </a:endParaRPr>
          </a:p>
          <a:p>
            <a:pPr marL="342900" marR="0" lvl="0" indent="-342900" algn="just">
              <a:lnSpc>
                <a:spcPct val="150000"/>
              </a:lnSpc>
              <a:spcBef>
                <a:spcPts val="500"/>
              </a:spcBef>
              <a:spcAft>
                <a:spcPts val="500"/>
              </a:spcAft>
              <a:buFont typeface="Symbol" panose="05050102010706020507" pitchFamily="18" charset="2"/>
              <a:buBlip>
                <a:blip r:embed="rId2"/>
              </a:buBlip>
            </a:pPr>
            <a:r>
              <a:rPr lang="en-US" dirty="0">
                <a:latin typeface="Times New Roman" panose="02020603050405020304" pitchFamily="18" charset="0"/>
                <a:ea typeface="Times New Roman" panose="02020603050405020304" pitchFamily="18" charset="0"/>
                <a:cs typeface="Vrinda"/>
              </a:rPr>
              <a:t>Blood bank system project</a:t>
            </a:r>
            <a:endParaRPr lang="en-US" sz="1600" dirty="0">
              <a:effectLst/>
              <a:latin typeface="Calibri" panose="020F0502020204030204" pitchFamily="34" charset="0"/>
              <a:ea typeface="Times New Roman" panose="02020603050405020304" pitchFamily="18" charset="0"/>
              <a:cs typeface="Vrinda"/>
            </a:endParaRPr>
          </a:p>
        </p:txBody>
      </p:sp>
    </p:spTree>
    <p:extLst>
      <p:ext uri="{BB962C8B-B14F-4D97-AF65-F5344CB8AC3E}">
        <p14:creationId xmlns:p14="http://schemas.microsoft.com/office/powerpoint/2010/main" val="334343362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67001" y="661283"/>
            <a:ext cx="4637809" cy="607730"/>
          </a:xfrm>
          <a:prstGeom prst="rect">
            <a:avLst/>
          </a:prstGeom>
        </p:spPr>
        <p:txBody>
          <a:bodyPr wrap="none">
            <a:spAutoFit/>
          </a:bodyPr>
          <a:lstStyle/>
          <a:p>
            <a:pPr algn="ctr">
              <a:lnSpc>
                <a:spcPct val="150000"/>
              </a:lnSpc>
              <a:spcBef>
                <a:spcPts val="500"/>
              </a:spcBef>
              <a:spcAft>
                <a:spcPts val="1000"/>
              </a:spcAft>
            </a:pPr>
            <a:r>
              <a:rPr lang="en-US" sz="2500" b="1" dirty="0">
                <a:solidFill>
                  <a:schemeClr val="bg1"/>
                </a:solidFill>
                <a:latin typeface="Times New Roman" panose="02020603050405020304" pitchFamily="18" charset="0"/>
                <a:ea typeface="Times New Roman" panose="02020603050405020304" pitchFamily="18" charset="0"/>
                <a:cs typeface="Vrinda"/>
              </a:rPr>
              <a:t>Complete DFD &amp; E-R Diagrams</a:t>
            </a:r>
            <a:endParaRPr lang="en-US" sz="2500" dirty="0">
              <a:solidFill>
                <a:schemeClr val="bg1"/>
              </a:solidFill>
              <a:effectLst/>
              <a:latin typeface="Calibri" panose="020F0502020204030204" pitchFamily="34" charset="0"/>
              <a:ea typeface="Times New Roman" panose="02020603050405020304" pitchFamily="18" charset="0"/>
              <a:cs typeface="Vrinda"/>
            </a:endParaRPr>
          </a:p>
        </p:txBody>
      </p:sp>
      <p:sp>
        <p:nvSpPr>
          <p:cNvPr id="3" name="Rectangle 2"/>
          <p:cNvSpPr/>
          <p:nvPr/>
        </p:nvSpPr>
        <p:spPr>
          <a:xfrm>
            <a:off x="0" y="1824018"/>
            <a:ext cx="12070080" cy="1338828"/>
          </a:xfrm>
          <a:prstGeom prst="rect">
            <a:avLst/>
          </a:prstGeom>
        </p:spPr>
        <p:txBody>
          <a:bodyPr wrap="square">
            <a:spAutoFit/>
          </a:bodyPr>
          <a:lstStyle/>
          <a:p>
            <a:pPr algn="just">
              <a:lnSpc>
                <a:spcPct val="150000"/>
              </a:lnSpc>
              <a:spcAft>
                <a:spcPts val="1000"/>
              </a:spcAft>
              <a:tabLst>
                <a:tab pos="400050" algn="l"/>
              </a:tabLst>
            </a:pPr>
            <a:r>
              <a:rPr lang="en-US" dirty="0" smtClean="0">
                <a:latin typeface="Times New Roman" panose="02020603050405020304" pitchFamily="18" charset="0"/>
                <a:ea typeface="Times New Roman" panose="02020603050405020304" pitchFamily="18" charset="0"/>
                <a:cs typeface="Vrinda"/>
              </a:rPr>
              <a:t>The entity-relationship data model is based on a perception of a real world that consists of a collection of basic objects called entities and of relationships among these objects. An entity is an “object” in the real world that is distinguishable from other objects. For e.g. each customer is an entity and rooms can be considered to be entities.</a:t>
            </a:r>
            <a:endParaRPr lang="en-US" sz="1600" dirty="0">
              <a:effectLst/>
              <a:latin typeface="Calibri" panose="020F0502020204030204" pitchFamily="34" charset="0"/>
              <a:ea typeface="Times New Roman" panose="02020603050405020304" pitchFamily="18" charset="0"/>
              <a:cs typeface="Vrinda"/>
            </a:endParaRPr>
          </a:p>
        </p:txBody>
      </p:sp>
      <p:sp>
        <p:nvSpPr>
          <p:cNvPr id="4" name="Rectangle 3"/>
          <p:cNvSpPr/>
          <p:nvPr/>
        </p:nvSpPr>
        <p:spPr>
          <a:xfrm>
            <a:off x="-448056" y="3157295"/>
            <a:ext cx="12737592" cy="507831"/>
          </a:xfrm>
          <a:prstGeom prst="rect">
            <a:avLst/>
          </a:prstGeom>
        </p:spPr>
        <p:txBody>
          <a:bodyPr wrap="square">
            <a:spAutoFit/>
          </a:bodyPr>
          <a:lstStyle/>
          <a:p>
            <a:pPr indent="457200" algn="just">
              <a:lnSpc>
                <a:spcPct val="150000"/>
              </a:lnSpc>
              <a:spcAft>
                <a:spcPts val="1000"/>
              </a:spcAft>
              <a:tabLst>
                <a:tab pos="400050" algn="l"/>
              </a:tabLst>
            </a:pPr>
            <a:r>
              <a:rPr lang="en-US" dirty="0">
                <a:latin typeface="Times New Roman" panose="02020603050405020304" pitchFamily="18" charset="0"/>
                <a:ea typeface="Times New Roman" panose="02020603050405020304" pitchFamily="18" charset="0"/>
                <a:cs typeface="Vrinda"/>
              </a:rPr>
              <a:t>The logical structure of a database can be expressed graphically by an E- R diagram consists of the following </a:t>
            </a:r>
            <a:r>
              <a:rPr lang="en-US" dirty="0" smtClean="0">
                <a:latin typeface="Times New Roman" panose="02020603050405020304" pitchFamily="18" charset="0"/>
                <a:ea typeface="Times New Roman" panose="02020603050405020304" pitchFamily="18" charset="0"/>
                <a:cs typeface="Vrinda"/>
              </a:rPr>
              <a:t>major </a:t>
            </a:r>
            <a:r>
              <a:rPr lang="en-US" dirty="0">
                <a:latin typeface="Times New Roman" panose="02020603050405020304" pitchFamily="18" charset="0"/>
                <a:ea typeface="Times New Roman" panose="02020603050405020304" pitchFamily="18" charset="0"/>
                <a:cs typeface="Vrinda"/>
              </a:rPr>
              <a:t>components</a:t>
            </a:r>
            <a:r>
              <a:rPr lang="en-US" dirty="0" smtClean="0">
                <a:latin typeface="Times New Roman" panose="02020603050405020304" pitchFamily="18" charset="0"/>
                <a:ea typeface="Times New Roman" panose="02020603050405020304" pitchFamily="18" charset="0"/>
                <a:cs typeface="Vrinda"/>
              </a:rPr>
              <a:t>: </a:t>
            </a:r>
            <a:endParaRPr lang="en-US" sz="1600" dirty="0">
              <a:effectLst/>
              <a:latin typeface="Calibri" panose="020F0502020204030204" pitchFamily="34" charset="0"/>
              <a:ea typeface="Times New Roman" panose="02020603050405020304" pitchFamily="18" charset="0"/>
              <a:cs typeface="Vrinda"/>
            </a:endParaRPr>
          </a:p>
        </p:txBody>
      </p:sp>
      <p:sp>
        <p:nvSpPr>
          <p:cNvPr id="5" name="Rectangle 2"/>
          <p:cNvSpPr>
            <a:spLocks noChangeArrowheads="1"/>
          </p:cNvSpPr>
          <p:nvPr/>
        </p:nvSpPr>
        <p:spPr bwMode="auto">
          <a:xfrm>
            <a:off x="2880360" y="3820830"/>
            <a:ext cx="109236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p:cNvGraphicFramePr>
          <p:nvPr>
            <p:extLst>
              <p:ext uri="{D42A27DB-BD31-4B8C-83A1-F6EECF244321}">
                <p14:modId xmlns:p14="http://schemas.microsoft.com/office/powerpoint/2010/main" val="2311723066"/>
              </p:ext>
            </p:extLst>
          </p:nvPr>
        </p:nvGraphicFramePr>
        <p:xfrm>
          <a:off x="3264409" y="3665126"/>
          <a:ext cx="4362336" cy="2413299"/>
        </p:xfrm>
        <a:graphic>
          <a:graphicData uri="http://schemas.openxmlformats.org/presentationml/2006/ole">
            <mc:AlternateContent xmlns:mc="http://schemas.openxmlformats.org/markup-compatibility/2006">
              <mc:Choice xmlns:v="urn:schemas-microsoft-com:vml" Requires="v">
                <p:oleObj spid="_x0000_s1031" name="Picture" r:id="rId3" imgW="0" imgH="0" progId="StaticMetafile">
                  <p:embed/>
                </p:oleObj>
              </mc:Choice>
              <mc:Fallback>
                <p:oleObj name="Picture" r:id="rId3" imgW="0" imgH="0" progId="StaticMetafile">
                  <p:embed/>
                  <p:pic>
                    <p:nvPicPr>
                      <p:cNvPr id="0" name="rectole000000002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409" y="3665126"/>
                        <a:ext cx="4362336" cy="2413299"/>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9898990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37160" y="25877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p:cNvGraphicFramePr>
          <p:nvPr>
            <p:extLst>
              <p:ext uri="{D42A27DB-BD31-4B8C-83A1-F6EECF244321}">
                <p14:modId xmlns:p14="http://schemas.microsoft.com/office/powerpoint/2010/main" val="1751307419"/>
              </p:ext>
            </p:extLst>
          </p:nvPr>
        </p:nvGraphicFramePr>
        <p:xfrm>
          <a:off x="210312" y="2587752"/>
          <a:ext cx="5592763" cy="3482975"/>
        </p:xfrm>
        <a:graphic>
          <a:graphicData uri="http://schemas.openxmlformats.org/presentationml/2006/ole">
            <mc:AlternateContent xmlns:mc="http://schemas.openxmlformats.org/markup-compatibility/2006">
              <mc:Choice xmlns:v="urn:schemas-microsoft-com:vml" Requires="v">
                <p:oleObj spid="_x0000_s3086" name="Picture" r:id="rId3" imgW="0" imgH="0" progId="StaticMetafile">
                  <p:embed/>
                </p:oleObj>
              </mc:Choice>
              <mc:Fallback>
                <p:oleObj name="Picture" r:id="rId3" imgW="0" imgH="0" progId="StaticMetafile">
                  <p:embed/>
                  <p:pic>
                    <p:nvPicPr>
                      <p:cNvPr id="0" name="rectole000000002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12" y="2587752"/>
                        <a:ext cx="5592763" cy="348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p:cNvSpPr/>
          <p:nvPr/>
        </p:nvSpPr>
        <p:spPr>
          <a:xfrm>
            <a:off x="6316824" y="1956252"/>
            <a:ext cx="5875176" cy="1513235"/>
          </a:xfrm>
          <a:prstGeom prst="rect">
            <a:avLst/>
          </a:prstGeom>
        </p:spPr>
        <p:txBody>
          <a:bodyPr wrap="square">
            <a:spAutoFit/>
          </a:bodyPr>
          <a:lstStyle/>
          <a:p>
            <a:pPr>
              <a:lnSpc>
                <a:spcPct val="150000"/>
              </a:lnSpc>
              <a:spcAft>
                <a:spcPts val="1000"/>
              </a:spcAft>
              <a:tabLst>
                <a:tab pos="2270125" algn="l"/>
              </a:tabLst>
            </a:pPr>
            <a:r>
              <a:rPr lang="en-US" sz="1600" b="1" dirty="0" smtClean="0">
                <a:solidFill>
                  <a:srgbClr val="7030A0"/>
                </a:solidFill>
                <a:effectLst/>
                <a:latin typeface="Times New Roman" panose="02020603050405020304" pitchFamily="18" charset="0"/>
                <a:ea typeface="Times New Roman" panose="02020603050405020304" pitchFamily="18" charset="0"/>
                <a:cs typeface="Vrinda"/>
              </a:rPr>
              <a:t>DFD FOR USER LOGIN</a:t>
            </a:r>
            <a:endParaRPr lang="en-US" sz="1600" dirty="0" smtClean="0">
              <a:solidFill>
                <a:srgbClr val="7030A0"/>
              </a:solidFill>
              <a:effectLst/>
              <a:latin typeface="Calibri" panose="020F0502020204030204" pitchFamily="34" charset="0"/>
              <a:ea typeface="Times New Roman" panose="02020603050405020304" pitchFamily="18" charset="0"/>
              <a:cs typeface="Vrinda"/>
            </a:endParaRPr>
          </a:p>
          <a:p>
            <a:pPr algn="just"/>
            <a:r>
              <a:rPr lang="en-US" sz="1500" dirty="0">
                <a:latin typeface="Times New Roman" panose="02020603050405020304" pitchFamily="18" charset="0"/>
                <a:ea typeface="Times New Roman" panose="02020603050405020304" pitchFamily="18" charset="0"/>
              </a:rPr>
              <a:t>After entering to the home page of the website , student can choose the USER  LOGIN option where they are asked to enter username &amp; password , and if he/she is a valid user then a user login page will be displayed</a:t>
            </a:r>
            <a:endParaRPr lang="en-US" sz="1500" dirty="0"/>
          </a:p>
        </p:txBody>
      </p:sp>
      <p:sp>
        <p:nvSpPr>
          <p:cNvPr id="5" name="Rectangle 5"/>
          <p:cNvSpPr>
            <a:spLocks noChangeArrowheads="1"/>
          </p:cNvSpPr>
          <p:nvPr/>
        </p:nvSpPr>
        <p:spPr bwMode="auto">
          <a:xfrm>
            <a:off x="6181343" y="3897109"/>
            <a:ext cx="11136057" cy="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p:cNvGraphicFramePr>
          <p:nvPr>
            <p:extLst>
              <p:ext uri="{D42A27DB-BD31-4B8C-83A1-F6EECF244321}">
                <p14:modId xmlns:p14="http://schemas.microsoft.com/office/powerpoint/2010/main" val="2951370074"/>
              </p:ext>
            </p:extLst>
          </p:nvPr>
        </p:nvGraphicFramePr>
        <p:xfrm>
          <a:off x="6479923" y="3469487"/>
          <a:ext cx="4782124" cy="2371012"/>
        </p:xfrm>
        <a:graphic>
          <a:graphicData uri="http://schemas.openxmlformats.org/presentationml/2006/ole">
            <mc:AlternateContent xmlns:mc="http://schemas.openxmlformats.org/markup-compatibility/2006">
              <mc:Choice xmlns:v="urn:schemas-microsoft-com:vml" Requires="v">
                <p:oleObj spid="_x0000_s3087" name="Picture" r:id="rId5" imgW="0" imgH="0" progId="StaticMetafile">
                  <p:embed/>
                </p:oleObj>
              </mc:Choice>
              <mc:Fallback>
                <p:oleObj name="Picture" r:id="rId5" imgW="0" imgH="0" progId="StaticMetafile">
                  <p:embed/>
                  <p:pic>
                    <p:nvPicPr>
                      <p:cNvPr id="0" name="rectole000000002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9923" y="3469487"/>
                        <a:ext cx="4782124" cy="2371012"/>
                      </a:xfrm>
                      <a:prstGeom prst="rect">
                        <a:avLst/>
                      </a:prstGeom>
                      <a:solidFill>
                        <a:srgbClr val="FFFFFF"/>
                      </a:solidFill>
                      <a:ln>
                        <a:noFill/>
                      </a:ln>
                    </p:spPr>
                  </p:pic>
                </p:oleObj>
              </mc:Fallback>
            </mc:AlternateContent>
          </a:graphicData>
        </a:graphic>
      </p:graphicFrame>
      <p:sp>
        <p:nvSpPr>
          <p:cNvPr id="7" name="5-Point Star 6"/>
          <p:cNvSpPr/>
          <p:nvPr/>
        </p:nvSpPr>
        <p:spPr>
          <a:xfrm>
            <a:off x="5924939" y="2453951"/>
            <a:ext cx="102637" cy="2589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p:cNvSpPr/>
          <p:nvPr/>
        </p:nvSpPr>
        <p:spPr>
          <a:xfrm>
            <a:off x="5921546" y="2772393"/>
            <a:ext cx="102637" cy="2589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5924939" y="3054220"/>
            <a:ext cx="102637" cy="2589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5914855" y="3391292"/>
            <a:ext cx="102637" cy="2589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5921545" y="3670041"/>
            <a:ext cx="102637" cy="2589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p:cNvSpPr/>
          <p:nvPr/>
        </p:nvSpPr>
        <p:spPr>
          <a:xfrm>
            <a:off x="5929416" y="3977951"/>
            <a:ext cx="102637" cy="2589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p:cNvSpPr/>
          <p:nvPr/>
        </p:nvSpPr>
        <p:spPr>
          <a:xfrm>
            <a:off x="5924751" y="4315023"/>
            <a:ext cx="102637" cy="2589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p:cNvSpPr/>
          <p:nvPr/>
        </p:nvSpPr>
        <p:spPr>
          <a:xfrm>
            <a:off x="5927861" y="4616681"/>
            <a:ext cx="102637" cy="2589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p:cNvSpPr/>
          <p:nvPr/>
        </p:nvSpPr>
        <p:spPr>
          <a:xfrm>
            <a:off x="5921640" y="4934415"/>
            <a:ext cx="102637" cy="2589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926894" y="5236073"/>
            <a:ext cx="102637" cy="2589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p:cNvSpPr/>
          <p:nvPr/>
        </p:nvSpPr>
        <p:spPr>
          <a:xfrm>
            <a:off x="5919990" y="5537731"/>
            <a:ext cx="102637" cy="2589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p:cNvSpPr/>
          <p:nvPr/>
        </p:nvSpPr>
        <p:spPr>
          <a:xfrm>
            <a:off x="5921640" y="5846905"/>
            <a:ext cx="102637" cy="2589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4808944"/>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2241" y="1894925"/>
            <a:ext cx="3773405" cy="463397"/>
          </a:xfrm>
          <a:prstGeom prst="rect">
            <a:avLst/>
          </a:prstGeom>
        </p:spPr>
        <p:txBody>
          <a:bodyPr wrap="none">
            <a:spAutoFit/>
          </a:bodyPr>
          <a:lstStyle/>
          <a:p>
            <a:pPr>
              <a:lnSpc>
                <a:spcPct val="150000"/>
              </a:lnSpc>
              <a:spcAft>
                <a:spcPts val="1000"/>
              </a:spcAft>
            </a:pPr>
            <a:r>
              <a:rPr lang="en-US" b="1" dirty="0">
                <a:solidFill>
                  <a:srgbClr val="0070C0"/>
                </a:solidFill>
                <a:latin typeface="Times New Roman" panose="02020603050405020304" pitchFamily="18" charset="0"/>
                <a:ea typeface="Times New Roman" panose="02020603050405020304" pitchFamily="18" charset="0"/>
                <a:cs typeface="Vrinda"/>
              </a:rPr>
              <a:t>DFD FOR ACCOUNT CREATION:</a:t>
            </a:r>
            <a:endParaRPr lang="en-US" sz="1400" dirty="0">
              <a:solidFill>
                <a:srgbClr val="0070C0"/>
              </a:solidFill>
              <a:effectLst/>
              <a:latin typeface="Calibri" panose="020F0502020204030204" pitchFamily="34" charset="0"/>
              <a:ea typeface="Times New Roman" panose="02020603050405020304" pitchFamily="18" charset="0"/>
              <a:cs typeface="Vrinda"/>
            </a:endParaRPr>
          </a:p>
        </p:txBody>
      </p:sp>
      <p:sp>
        <p:nvSpPr>
          <p:cNvPr id="3" name="Rectangle 2"/>
          <p:cNvSpPr/>
          <p:nvPr/>
        </p:nvSpPr>
        <p:spPr>
          <a:xfrm>
            <a:off x="332241" y="2402756"/>
            <a:ext cx="11859760" cy="747833"/>
          </a:xfrm>
          <a:prstGeom prst="rect">
            <a:avLst/>
          </a:prstGeom>
        </p:spPr>
        <p:txBody>
          <a:bodyPr wrap="square">
            <a:spAutoFit/>
          </a:bodyPr>
          <a:lstStyle/>
          <a:p>
            <a:pPr>
              <a:lnSpc>
                <a:spcPct val="150000"/>
              </a:lnSpc>
              <a:spcAft>
                <a:spcPts val="1000"/>
              </a:spcAft>
            </a:pPr>
            <a:r>
              <a:rPr lang="en-US" sz="1500" dirty="0">
                <a:latin typeface="Times New Roman" panose="02020603050405020304" pitchFamily="18" charset="0"/>
                <a:ea typeface="Times New Roman" panose="02020603050405020304" pitchFamily="18" charset="0"/>
                <a:cs typeface="Vrinda"/>
              </a:rPr>
              <a:t>After the home page login there will be an option of CREATE AN ACCOUNT where after entering user detail ,if all the fields are filled then a request will be sent to the librarian who will approve him as a registered member of the website.</a:t>
            </a:r>
            <a:endParaRPr lang="en-US" sz="1500" dirty="0">
              <a:effectLst/>
              <a:latin typeface="Calibri" panose="020F0502020204030204" pitchFamily="34" charset="0"/>
              <a:ea typeface="Times New Roman" panose="02020603050405020304" pitchFamily="18" charset="0"/>
              <a:cs typeface="Vrinda"/>
            </a:endParaRPr>
          </a:p>
        </p:txBody>
      </p:sp>
      <p:sp>
        <p:nvSpPr>
          <p:cNvPr id="4" name="Rectangle 2"/>
          <p:cNvSpPr>
            <a:spLocks noChangeArrowheads="1"/>
          </p:cNvSpPr>
          <p:nvPr/>
        </p:nvSpPr>
        <p:spPr bwMode="auto">
          <a:xfrm>
            <a:off x="210312" y="3447287"/>
            <a:ext cx="1134387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p:cNvGraphicFramePr>
          <p:nvPr>
            <p:extLst>
              <p:ext uri="{D42A27DB-BD31-4B8C-83A1-F6EECF244321}">
                <p14:modId xmlns:p14="http://schemas.microsoft.com/office/powerpoint/2010/main" val="966223318"/>
              </p:ext>
            </p:extLst>
          </p:nvPr>
        </p:nvGraphicFramePr>
        <p:xfrm>
          <a:off x="91440" y="3150589"/>
          <a:ext cx="5084063" cy="2560320"/>
        </p:xfrm>
        <a:graphic>
          <a:graphicData uri="http://schemas.openxmlformats.org/presentationml/2006/ole">
            <mc:AlternateContent xmlns:mc="http://schemas.openxmlformats.org/markup-compatibility/2006">
              <mc:Choice xmlns:v="urn:schemas-microsoft-com:vml" Requires="v">
                <p:oleObj spid="_x0000_s4111" name="Picture" r:id="rId3" imgW="0" imgH="0" progId="StaticMetafile">
                  <p:embed/>
                </p:oleObj>
              </mc:Choice>
              <mc:Fallback>
                <p:oleObj name="Picture" r:id="rId3" imgW="0" imgH="0" progId="StaticMetafile">
                  <p:embed/>
                  <p:pic>
                    <p:nvPicPr>
                      <p:cNvPr id="0" name="rectole000000002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 y="3150589"/>
                        <a:ext cx="5084063" cy="2560320"/>
                      </a:xfrm>
                      <a:prstGeom prst="rect">
                        <a:avLst/>
                      </a:prstGeom>
                      <a:solidFill>
                        <a:srgbClr val="FFFFFF"/>
                      </a:solidFill>
                      <a:ln>
                        <a:noFill/>
                      </a:ln>
                    </p:spPr>
                  </p:pic>
                </p:oleObj>
              </mc:Fallback>
            </mc:AlternateContent>
          </a:graphicData>
        </a:graphic>
      </p:graphicFrame>
      <p:sp>
        <p:nvSpPr>
          <p:cNvPr id="8" name="Rectangle 6"/>
          <p:cNvSpPr>
            <a:spLocks noChangeArrowheads="1"/>
          </p:cNvSpPr>
          <p:nvPr/>
        </p:nvSpPr>
        <p:spPr bwMode="auto">
          <a:xfrm>
            <a:off x="6115970" y="36584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p:cNvGraphicFramePr>
          <p:nvPr>
            <p:extLst>
              <p:ext uri="{D42A27DB-BD31-4B8C-83A1-F6EECF244321}">
                <p14:modId xmlns:p14="http://schemas.microsoft.com/office/powerpoint/2010/main" val="1342007733"/>
              </p:ext>
            </p:extLst>
          </p:nvPr>
        </p:nvGraphicFramePr>
        <p:xfrm>
          <a:off x="5933090" y="3658420"/>
          <a:ext cx="5135563" cy="2239963"/>
        </p:xfrm>
        <a:graphic>
          <a:graphicData uri="http://schemas.openxmlformats.org/presentationml/2006/ole">
            <mc:AlternateContent xmlns:mc="http://schemas.openxmlformats.org/markup-compatibility/2006">
              <mc:Choice xmlns:v="urn:schemas-microsoft-com:vml" Requires="v">
                <p:oleObj spid="_x0000_s4112" name="Picture" r:id="rId5" imgW="0" imgH="0" progId="StaticMetafile">
                  <p:embed/>
                </p:oleObj>
              </mc:Choice>
              <mc:Fallback>
                <p:oleObj name="Picture" r:id="rId5" imgW="0" imgH="0" progId="StaticMetafile">
                  <p:embed/>
                  <p:pic>
                    <p:nvPicPr>
                      <p:cNvPr id="0" name="rectole000000002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3090" y="3658420"/>
                        <a:ext cx="5135563" cy="2239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5708839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1960" y="2246770"/>
            <a:ext cx="11558016" cy="2266774"/>
          </a:xfrm>
          <a:prstGeom prst="rect">
            <a:avLst/>
          </a:prstGeom>
        </p:spPr>
        <p:txBody>
          <a:bodyPr wrap="square">
            <a:spAutoFit/>
          </a:bodyPr>
          <a:lstStyle/>
          <a:p>
            <a:pPr algn="ctr">
              <a:lnSpc>
                <a:spcPct val="115000"/>
              </a:lnSpc>
              <a:spcBef>
                <a:spcPts val="500"/>
              </a:spcBef>
              <a:spcAft>
                <a:spcPts val="500"/>
              </a:spcAft>
            </a:pPr>
            <a:r>
              <a:rPr lang="en-US" sz="2400" b="1" dirty="0" smtClean="0">
                <a:solidFill>
                  <a:srgbClr val="00B050"/>
                </a:solidFill>
                <a:effectLst/>
                <a:latin typeface="Times New Roman" panose="02020603050405020304" pitchFamily="18" charset="0"/>
                <a:ea typeface="Times New Roman" panose="02020603050405020304" pitchFamily="18" charset="0"/>
                <a:cs typeface="Vrinda"/>
              </a:rPr>
              <a:t>Module Description</a:t>
            </a:r>
          </a:p>
          <a:p>
            <a:pPr algn="ctr">
              <a:lnSpc>
                <a:spcPct val="115000"/>
              </a:lnSpc>
              <a:spcBef>
                <a:spcPts val="500"/>
              </a:spcBef>
              <a:spcAft>
                <a:spcPts val="500"/>
              </a:spcAft>
            </a:pPr>
            <a:endParaRPr lang="en-US" sz="1600" dirty="0" smtClean="0">
              <a:effectLst/>
              <a:latin typeface="Calibri" panose="020F0502020204030204" pitchFamily="34" charset="0"/>
              <a:ea typeface="Times New Roman" panose="02020603050405020304" pitchFamily="18" charset="0"/>
              <a:cs typeface="Vrinda"/>
            </a:endParaRPr>
          </a:p>
          <a:p>
            <a:pPr algn="just">
              <a:lnSpc>
                <a:spcPct val="115000"/>
              </a:lnSpc>
              <a:spcAft>
                <a:spcPts val="1000"/>
              </a:spcAft>
            </a:pPr>
            <a:r>
              <a:rPr lang="en-US" b="1" dirty="0">
                <a:latin typeface="Times New Roman" panose="02020603050405020304" pitchFamily="18" charset="0"/>
                <a:ea typeface="Times New Roman" panose="02020603050405020304" pitchFamily="18" charset="0"/>
                <a:cs typeface="Vrinda"/>
              </a:rPr>
              <a:t>BLOOD DONATION </a:t>
            </a:r>
            <a:r>
              <a:rPr lang="en-US" dirty="0">
                <a:latin typeface="Times New Roman" panose="02020603050405020304" pitchFamily="18" charset="0"/>
                <a:ea typeface="Times New Roman" panose="02020603050405020304" pitchFamily="18" charset="0"/>
                <a:cs typeface="Vrinda"/>
              </a:rPr>
              <a:t> is a website based on PHP. The purpose of this project was to develop a blood management information system to assist in the management of blood donor records and ease or control the distribution of blood in various part of country basing on the hospitals demand.</a:t>
            </a:r>
            <a:r>
              <a:rPr lang="en-US" spc="65" dirty="0">
                <a:latin typeface="Times New Roman" panose="02020603050405020304" pitchFamily="18" charset="0"/>
                <a:ea typeface="Times New Roman" panose="02020603050405020304" pitchFamily="18" charset="0"/>
                <a:cs typeface="Vrinda"/>
              </a:rPr>
              <a:t> . This project includes mainly two modules i.e. login and main page.</a:t>
            </a:r>
            <a:endParaRPr lang="en-US" sz="1600" dirty="0">
              <a:effectLst/>
              <a:latin typeface="Calibri" panose="020F0502020204030204" pitchFamily="34" charset="0"/>
              <a:ea typeface="Times New Roman" panose="02020603050405020304" pitchFamily="18" charset="0"/>
              <a:cs typeface="Vrinda"/>
            </a:endParaRPr>
          </a:p>
        </p:txBody>
      </p:sp>
      <p:sp>
        <p:nvSpPr>
          <p:cNvPr id="3" name="Rectangle 2"/>
          <p:cNvSpPr/>
          <p:nvPr/>
        </p:nvSpPr>
        <p:spPr>
          <a:xfrm>
            <a:off x="5385816" y="4513544"/>
            <a:ext cx="6096000" cy="1304460"/>
          </a:xfrm>
          <a:prstGeom prst="rect">
            <a:avLst/>
          </a:prstGeom>
        </p:spPr>
        <p:txBody>
          <a:bodyPr>
            <a:spAutoFit/>
          </a:bodyPr>
          <a:lstStyle/>
          <a:p>
            <a:pPr>
              <a:lnSpc>
                <a:spcPct val="115000"/>
              </a:lnSpc>
              <a:spcBef>
                <a:spcPts val="500"/>
              </a:spcBef>
              <a:spcAft>
                <a:spcPts val="500"/>
              </a:spcAft>
            </a:pPr>
            <a:r>
              <a:rPr lang="en-US" b="1" dirty="0">
                <a:latin typeface="Times New Roman" panose="02020603050405020304" pitchFamily="18" charset="0"/>
                <a:ea typeface="Times New Roman" panose="02020603050405020304" pitchFamily="18" charset="0"/>
                <a:cs typeface="Vrinda"/>
              </a:rPr>
              <a:t>Login</a:t>
            </a:r>
            <a:endParaRPr lang="en-US" sz="1400" dirty="0" smtClean="0">
              <a:effectLst/>
              <a:latin typeface="Calibri" panose="020F0502020204030204" pitchFamily="34" charset="0"/>
              <a:ea typeface="Times New Roman" panose="02020603050405020304" pitchFamily="18" charset="0"/>
              <a:cs typeface="Vrinda"/>
            </a:endParaRPr>
          </a:p>
          <a:p>
            <a:pPr>
              <a:lnSpc>
                <a:spcPct val="115000"/>
              </a:lnSpc>
              <a:spcBef>
                <a:spcPts val="500"/>
              </a:spcBef>
              <a:spcAft>
                <a:spcPts val="500"/>
              </a:spcAft>
            </a:pPr>
            <a:r>
              <a:rPr lang="en-US" b="1" dirty="0">
                <a:latin typeface="Times New Roman" panose="02020603050405020304" pitchFamily="18" charset="0"/>
                <a:ea typeface="Times New Roman" panose="02020603050405020304" pitchFamily="18" charset="0"/>
                <a:cs typeface="Vrinda"/>
              </a:rPr>
              <a:t>Admin</a:t>
            </a:r>
            <a:endParaRPr lang="en-US" sz="1400" dirty="0" smtClean="0">
              <a:effectLst/>
              <a:latin typeface="Calibri" panose="020F0502020204030204" pitchFamily="34" charset="0"/>
              <a:ea typeface="Times New Roman" panose="02020603050405020304" pitchFamily="18" charset="0"/>
              <a:cs typeface="Vrinda"/>
            </a:endParaRPr>
          </a:p>
          <a:p>
            <a:pPr>
              <a:lnSpc>
                <a:spcPct val="115000"/>
              </a:lnSpc>
              <a:spcBef>
                <a:spcPts val="500"/>
              </a:spcBef>
              <a:spcAft>
                <a:spcPts val="500"/>
              </a:spcAft>
            </a:pPr>
            <a:r>
              <a:rPr lang="en-US" b="1" dirty="0">
                <a:latin typeface="Times New Roman" panose="02020603050405020304" pitchFamily="18" charset="0"/>
                <a:ea typeface="Times New Roman" panose="02020603050405020304" pitchFamily="18" charset="0"/>
                <a:cs typeface="Vrinda"/>
              </a:rPr>
              <a:t>User</a:t>
            </a:r>
            <a:endParaRPr lang="en-US" sz="1400" dirty="0">
              <a:effectLst/>
              <a:latin typeface="Calibri" panose="020F0502020204030204" pitchFamily="34" charset="0"/>
              <a:ea typeface="Times New Roman" panose="02020603050405020304" pitchFamily="18" charset="0"/>
              <a:cs typeface="Vrinda"/>
            </a:endParaRPr>
          </a:p>
        </p:txBody>
      </p:sp>
    </p:spTree>
    <p:extLst>
      <p:ext uri="{BB962C8B-B14F-4D97-AF65-F5344CB8AC3E}">
        <p14:creationId xmlns:p14="http://schemas.microsoft.com/office/powerpoint/2010/main" val="20156204"/>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880" y="1909806"/>
            <a:ext cx="11868912" cy="1047979"/>
          </a:xfrm>
          <a:prstGeom prst="rect">
            <a:avLst/>
          </a:prstGeom>
        </p:spPr>
        <p:txBody>
          <a:bodyPr wrap="square">
            <a:spAutoFit/>
          </a:bodyPr>
          <a:lstStyle/>
          <a:p>
            <a:pPr>
              <a:lnSpc>
                <a:spcPct val="115000"/>
              </a:lnSpc>
              <a:spcBef>
                <a:spcPts val="500"/>
              </a:spcBef>
              <a:spcAft>
                <a:spcPts val="500"/>
              </a:spcAft>
            </a:pPr>
            <a:r>
              <a:rPr lang="en-US" b="1" u="sng" dirty="0">
                <a:solidFill>
                  <a:schemeClr val="accent6">
                    <a:lumMod val="50000"/>
                  </a:schemeClr>
                </a:solidFill>
                <a:latin typeface="Times New Roman" panose="02020603050405020304" pitchFamily="18" charset="0"/>
                <a:ea typeface="Times New Roman" panose="02020603050405020304" pitchFamily="18" charset="0"/>
                <a:cs typeface="Vrinda"/>
              </a:rPr>
              <a:t>Admin:</a:t>
            </a:r>
            <a:r>
              <a:rPr lang="en-US" dirty="0">
                <a:solidFill>
                  <a:schemeClr val="accent6">
                    <a:lumMod val="50000"/>
                  </a:schemeClr>
                </a:solidFill>
                <a:latin typeface="Times New Roman" panose="02020603050405020304" pitchFamily="18" charset="0"/>
                <a:ea typeface="Times New Roman" panose="02020603050405020304" pitchFamily="18" charset="0"/>
                <a:cs typeface="Vrinda"/>
              </a:rPr>
              <a:t> </a:t>
            </a:r>
            <a:r>
              <a:rPr lang="en-US" dirty="0">
                <a:latin typeface="Times New Roman" panose="02020603050405020304" pitchFamily="18" charset="0"/>
                <a:ea typeface="Times New Roman" panose="02020603050405020304" pitchFamily="18" charset="0"/>
                <a:cs typeface="Vrinda"/>
              </a:rPr>
              <a:t>The page require user name and password to start the application. Login is a process by which individual access to a computer system is controlled by identifying and authenticating the user through the cardinalities presented by the user. Admin can add update or  delete the user, city, state, camp etc.</a:t>
            </a:r>
            <a:endParaRPr lang="en-US" sz="1600" dirty="0">
              <a:effectLst/>
              <a:latin typeface="Calibri" panose="020F0502020204030204" pitchFamily="34" charset="0"/>
              <a:ea typeface="Times New Roman" panose="02020603050405020304" pitchFamily="18" charset="0"/>
              <a:cs typeface="Vrinda"/>
            </a:endParaRPr>
          </a:p>
        </p:txBody>
      </p:sp>
      <p:sp>
        <p:nvSpPr>
          <p:cNvPr id="3" name="Rectangle 2"/>
          <p:cNvSpPr>
            <a:spLocks noChangeArrowheads="1"/>
          </p:cNvSpPr>
          <p:nvPr/>
        </p:nvSpPr>
        <p:spPr bwMode="auto">
          <a:xfrm>
            <a:off x="1408175" y="3154680"/>
            <a:ext cx="20596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p:cNvGraphicFramePr>
          <p:nvPr>
            <p:extLst>
              <p:ext uri="{D42A27DB-BD31-4B8C-83A1-F6EECF244321}">
                <p14:modId xmlns:p14="http://schemas.microsoft.com/office/powerpoint/2010/main" val="1677411492"/>
              </p:ext>
            </p:extLst>
          </p:nvPr>
        </p:nvGraphicFramePr>
        <p:xfrm>
          <a:off x="1540764" y="3090672"/>
          <a:ext cx="9153144" cy="3233611"/>
        </p:xfrm>
        <a:graphic>
          <a:graphicData uri="http://schemas.openxmlformats.org/presentationml/2006/ole">
            <mc:AlternateContent xmlns:mc="http://schemas.openxmlformats.org/markup-compatibility/2006">
              <mc:Choice xmlns:v="urn:schemas-microsoft-com:vml" Requires="v">
                <p:oleObj spid="_x0000_s5127" name="Picture" r:id="rId3" imgW="0" imgH="0" progId="StaticMetafile">
                  <p:embed/>
                </p:oleObj>
              </mc:Choice>
              <mc:Fallback>
                <p:oleObj name="Picture" r:id="rId3" imgW="0" imgH="0" progId="StaticMetafile">
                  <p:embed/>
                  <p:pic>
                    <p:nvPicPr>
                      <p:cNvPr id="0" name="rectole00000000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0764" y="3090672"/>
                        <a:ext cx="9153144" cy="3233611"/>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6260566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2030</Template>
  <TotalTime>217</TotalTime>
  <Words>1678</Words>
  <Application>Microsoft Office PowerPoint</Application>
  <PresentationFormat>Widescreen</PresentationFormat>
  <Paragraphs>82</Paragraphs>
  <Slides>34</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2" baseType="lpstr">
      <vt:lpstr>Algerian</vt:lpstr>
      <vt:lpstr>Arial</vt:lpstr>
      <vt:lpstr>Calibri</vt:lpstr>
      <vt:lpstr>Symbol</vt:lpstr>
      <vt:lpstr>Times New Roman</vt:lpstr>
      <vt:lpstr>Vrinda</vt:lpstr>
      <vt:lpstr>Diseño predeterminado</vt:lpstr>
      <vt:lpstr>Picture (Metafile)</vt:lpstr>
      <vt:lpstr>Welcome to  Online Blood Bank Management System</vt:lpstr>
      <vt:lpstr> Acknowledgements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sulaiman</dc:creator>
  <cp:lastModifiedBy>sulaiman</cp:lastModifiedBy>
  <cp:revision>17</cp:revision>
  <dcterms:created xsi:type="dcterms:W3CDTF">2019-01-27T16:59:21Z</dcterms:created>
  <dcterms:modified xsi:type="dcterms:W3CDTF">2019-01-27T20:36:46Z</dcterms:modified>
</cp:coreProperties>
</file>